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82" r:id="rId5"/>
  </p:sldMasterIdLst>
  <p:notesMasterIdLst>
    <p:notesMasterId r:id="rId20"/>
  </p:notesMasterIdLst>
  <p:handoutMasterIdLst>
    <p:handoutMasterId r:id="rId21"/>
  </p:handoutMasterIdLst>
  <p:sldIdLst>
    <p:sldId id="256" r:id="rId6"/>
    <p:sldId id="448" r:id="rId7"/>
    <p:sldId id="447" r:id="rId8"/>
    <p:sldId id="464" r:id="rId9"/>
    <p:sldId id="467" r:id="rId10"/>
    <p:sldId id="466" r:id="rId11"/>
    <p:sldId id="453" r:id="rId12"/>
    <p:sldId id="468" r:id="rId13"/>
    <p:sldId id="469" r:id="rId14"/>
    <p:sldId id="457" r:id="rId15"/>
    <p:sldId id="465" r:id="rId16"/>
    <p:sldId id="452" r:id="rId17"/>
    <p:sldId id="450"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3A3"/>
    <a:srgbClr val="1B6B24"/>
    <a:srgbClr val="0F4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79" d="100"/>
          <a:sy n="79" d="100"/>
        </p:scale>
        <p:origin x="710" y="77"/>
      </p:cViewPr>
      <p:guideLst/>
    </p:cSldViewPr>
  </p:slideViewPr>
  <p:notesTextViewPr>
    <p:cViewPr>
      <p:scale>
        <a:sx n="3" d="2"/>
        <a:sy n="3" d="2"/>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BAA6-042B-40B3-9788-9159338E31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6BB4E5F-5B4E-4F9E-9EAE-0F5316B224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B157C-00A9-4E0B-A554-8DE3FD62B4FA}" type="datetimeFigureOut">
              <a:rPr lang="en-GB" smtClean="0"/>
              <a:t>30/09/2025</a:t>
            </a:fld>
            <a:endParaRPr lang="en-GB"/>
          </a:p>
        </p:txBody>
      </p:sp>
      <p:sp>
        <p:nvSpPr>
          <p:cNvPr id="4" name="Footer Placeholder 3">
            <a:extLst>
              <a:ext uri="{FF2B5EF4-FFF2-40B4-BE49-F238E27FC236}">
                <a16:creationId xmlns:a16="http://schemas.microsoft.com/office/drawing/2014/main" id="{B00450BC-BF06-4D72-9574-78E9B41CF9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01AE6E7-7B4D-40C1-A6D2-9196B65BA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BA735-2C04-4375-BFCF-DAFC867D3C37}" type="slidenum">
              <a:rPr lang="en-GB" smtClean="0"/>
              <a:t>‹#›</a:t>
            </a:fld>
            <a:endParaRPr lang="en-GB"/>
          </a:p>
        </p:txBody>
      </p:sp>
    </p:spTree>
    <p:extLst>
      <p:ext uri="{BB962C8B-B14F-4D97-AF65-F5344CB8AC3E}">
        <p14:creationId xmlns:p14="http://schemas.microsoft.com/office/powerpoint/2010/main" val="230559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2F62C-B4F6-4545-8E6F-32DDD2A904C6}" type="datetimeFigureOut">
              <a:rPr lang="en-GB" smtClean="0"/>
              <a:t>30/09/2025</a:t>
            </a:fld>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03256-694A-42B5-AA07-2D946EA0B5E4}" type="slidenum">
              <a:rPr lang="en-GB" smtClean="0"/>
              <a:t>‹#›</a:t>
            </a:fld>
            <a:endParaRPr lang="en-GB"/>
          </a:p>
        </p:txBody>
      </p:sp>
      <p:sp>
        <p:nvSpPr>
          <p:cNvPr id="8" name="Notes Placeholder 7">
            <a:extLst>
              <a:ext uri="{FF2B5EF4-FFF2-40B4-BE49-F238E27FC236}">
                <a16:creationId xmlns:a16="http://schemas.microsoft.com/office/drawing/2014/main" id="{57F98ED7-FB7A-4BE8-AB2A-321FC248E8D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Image Placeholder 8">
            <a:extLst>
              <a:ext uri="{FF2B5EF4-FFF2-40B4-BE49-F238E27FC236}">
                <a16:creationId xmlns:a16="http://schemas.microsoft.com/office/drawing/2014/main" id="{A65A23FC-6D33-490D-9196-83E80E88C2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33690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F478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4E0753-37EE-4BBB-928D-D6BAA79E9565}"/>
              </a:ext>
            </a:extLst>
          </p:cNvPr>
          <p:cNvSpPr>
            <a:spLocks noGrp="1"/>
          </p:cNvSpPr>
          <p:nvPr>
            <p:ph type="ctrTitle"/>
          </p:nvPr>
        </p:nvSpPr>
        <p:spPr>
          <a:xfrm>
            <a:off x="617620" y="1122363"/>
            <a:ext cx="9613561" cy="2387600"/>
          </a:xfrm>
        </p:spPr>
        <p:txBody>
          <a:bodyPr anchor="b">
            <a:normAutofit/>
          </a:bodyPr>
          <a:lstStyle>
            <a:lvl1pPr algn="l">
              <a:defRPr sz="4000" b="1">
                <a:solidFill>
                  <a:schemeClr val="tx2"/>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A582A9E9-E28D-4C3C-8DC0-E084E8850872}"/>
              </a:ext>
            </a:extLst>
          </p:cNvPr>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a:extLst>
              <a:ext uri="{FF2B5EF4-FFF2-40B4-BE49-F238E27FC236}">
                <a16:creationId xmlns:a16="http://schemas.microsoft.com/office/drawing/2014/main" id="{A3365F76-FAEC-4C62-B279-AA0964AD4074}"/>
              </a:ext>
            </a:extLst>
          </p:cNvPr>
          <p:cNvPicPr>
            <a:picLocks noChangeAspect="1"/>
          </p:cNvPicPr>
          <p:nvPr userDrawn="1"/>
        </p:nvPicPr>
        <p:blipFill>
          <a:blip r:embed="rId2"/>
          <a:stretch>
            <a:fillRect/>
          </a:stretch>
        </p:blipFill>
        <p:spPr>
          <a:xfrm>
            <a:off x="10231182" y="165894"/>
            <a:ext cx="1847864" cy="1214447"/>
          </a:xfrm>
          <a:prstGeom prst="rect">
            <a:avLst/>
          </a:prstGeom>
        </p:spPr>
      </p:pic>
      <p:grpSp>
        <p:nvGrpSpPr>
          <p:cNvPr id="5" name="Group 4">
            <a:extLst>
              <a:ext uri="{FF2B5EF4-FFF2-40B4-BE49-F238E27FC236}">
                <a16:creationId xmlns:a16="http://schemas.microsoft.com/office/drawing/2014/main" id="{E8C560E4-07CC-4873-82F4-6C37ECF7B454}"/>
              </a:ext>
            </a:extLst>
          </p:cNvPr>
          <p:cNvGrpSpPr/>
          <p:nvPr userDrawn="1"/>
        </p:nvGrpSpPr>
        <p:grpSpPr>
          <a:xfrm>
            <a:off x="142874" y="6357940"/>
            <a:ext cx="11936172" cy="409992"/>
            <a:chOff x="142874" y="6357940"/>
            <a:chExt cx="11936172" cy="409992"/>
          </a:xfrm>
        </p:grpSpPr>
        <p:cxnSp>
          <p:nvCxnSpPr>
            <p:cNvPr id="6" name="Straight Connector 5">
              <a:extLst>
                <a:ext uri="{FF2B5EF4-FFF2-40B4-BE49-F238E27FC236}">
                  <a16:creationId xmlns:a16="http://schemas.microsoft.com/office/drawing/2014/main" id="{EAC463B8-5E00-4691-B526-A3D34A981E3E}"/>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490118E-70C3-417D-9CC7-E180256BE3BB}"/>
                </a:ext>
              </a:extLst>
            </p:cNvPr>
            <p:cNvSpPr txBox="1"/>
            <p:nvPr userDrawn="1"/>
          </p:nvSpPr>
          <p:spPr>
            <a:xfrm>
              <a:off x="9158288" y="6429378"/>
              <a:ext cx="2920758" cy="338554"/>
            </a:xfrm>
            <a:prstGeom prst="rect">
              <a:avLst/>
            </a:prstGeom>
            <a:noFill/>
          </p:spPr>
          <p:txBody>
            <a:bodyPr wrap="square" rtlCol="0">
              <a:spAutoFit/>
            </a:bodyPr>
            <a:lstStyle/>
            <a:p>
              <a:pPr algn="r"/>
              <a:r>
                <a:rPr lang="en-GB" sz="1600" dirty="0">
                  <a:solidFill>
                    <a:schemeClr val="accent6"/>
                  </a:solidFill>
                </a:rPr>
                <a:t>www.southglos.gov.uk</a:t>
              </a:r>
            </a:p>
          </p:txBody>
        </p:sp>
      </p:grpSp>
      <p:sp>
        <p:nvSpPr>
          <p:cNvPr id="2" name="Footer Placeholder 1">
            <a:extLst>
              <a:ext uri="{FF2B5EF4-FFF2-40B4-BE49-F238E27FC236}">
                <a16:creationId xmlns:a16="http://schemas.microsoft.com/office/drawing/2014/main" id="{FCA61AFE-5C69-43E3-ABFA-3690ABD1377F}"/>
              </a:ext>
            </a:extLst>
          </p:cNvPr>
          <p:cNvSpPr>
            <a:spLocks noGrp="1"/>
          </p:cNvSpPr>
          <p:nvPr>
            <p:ph type="ftr" sz="quarter" idx="10"/>
          </p:nvPr>
        </p:nvSpPr>
        <p:spPr/>
        <p:txBody>
          <a:bodyPr/>
          <a:lstStyle>
            <a:lvl1pPr>
              <a:defRPr>
                <a:solidFill>
                  <a:schemeClr val="accent6"/>
                </a:solidFill>
              </a:defRPr>
            </a:lvl1pPr>
          </a:lstStyle>
          <a:p>
            <a:r>
              <a:rPr lang="en-GB"/>
              <a:t>South Gloucestershire Council</a:t>
            </a:r>
            <a:endParaRPr lang="en-GB" dirty="0"/>
          </a:p>
        </p:txBody>
      </p:sp>
    </p:spTree>
    <p:extLst>
      <p:ext uri="{BB962C8B-B14F-4D97-AF65-F5344CB8AC3E}">
        <p14:creationId xmlns:p14="http://schemas.microsoft.com/office/powerpoint/2010/main" val="34670765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D695-AC8A-4FEF-877F-47B1DB512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B9DA70-0A1D-49C9-BC99-7BFCB39B3DE9}"/>
              </a:ext>
            </a:extLst>
          </p:cNvPr>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DA50AAEA-2D4B-4150-8650-49640C6FFB1D}"/>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EE4D0C6-5F9C-4EEF-910C-3720F74A7C4B}"/>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25107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C13-8D4B-4961-B6D9-3545E2E6D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C8FC08-048D-4E3B-B8B8-8620CD28B081}"/>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06AC835E-D146-44AC-A83F-8831E94109B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28A5698-6200-47AC-AEDC-40CE685498FD}"/>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426415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8D004F-C822-4845-BFDF-081B6D504DD0}"/>
              </a:ext>
            </a:extLst>
          </p:cNvPr>
          <p:cNvSpPr>
            <a:spLocks noGrp="1"/>
          </p:cNvSpPr>
          <p:nvPr>
            <p:ph type="ftr" sz="quarter" idx="10"/>
          </p:nvPr>
        </p:nvSpPr>
        <p:spPr/>
        <p:txBody>
          <a:bodyPr/>
          <a:lstStyle/>
          <a:p>
            <a:r>
              <a:rPr lang="en-GB"/>
              <a:t>South Gloucestershire Council</a:t>
            </a:r>
          </a:p>
        </p:txBody>
      </p:sp>
      <p:sp>
        <p:nvSpPr>
          <p:cNvPr id="7" name="Title 1">
            <a:extLst>
              <a:ext uri="{FF2B5EF4-FFF2-40B4-BE49-F238E27FC236}">
                <a16:creationId xmlns:a16="http://schemas.microsoft.com/office/drawing/2014/main" id="{01AA6B5B-0CF9-4E53-9CFC-D163E826A8E1}"/>
              </a:ext>
            </a:extLst>
          </p:cNvPr>
          <p:cNvSpPr>
            <a:spLocks noGrp="1"/>
          </p:cNvSpPr>
          <p:nvPr>
            <p:ph type="ctrTitle"/>
          </p:nvPr>
        </p:nvSpPr>
        <p:spPr>
          <a:xfrm>
            <a:off x="617620" y="1122363"/>
            <a:ext cx="9613561" cy="2387600"/>
          </a:xfrm>
        </p:spPr>
        <p:txBody>
          <a:bodyPr anchor="b">
            <a:normAutofit/>
          </a:bodyPr>
          <a:lstStyle>
            <a:lvl1pPr algn="l">
              <a:defRPr sz="4000" b="1"/>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2F6EB3F1-0D54-40CD-AEB0-D420CD67A20E}"/>
              </a:ext>
            </a:extLst>
          </p:cNvPr>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87324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90A6-9219-4B00-9F0F-76121A46D89F}"/>
              </a:ext>
            </a:extLst>
          </p:cNvPr>
          <p:cNvSpPr>
            <a:spLocks noGrp="1"/>
          </p:cNvSpPr>
          <p:nvPr>
            <p:ph type="title"/>
          </p:nvPr>
        </p:nvSpPr>
        <p:spPr>
          <a:xfrm>
            <a:off x="831851" y="3128211"/>
            <a:ext cx="9467182" cy="1434264"/>
          </a:xfr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ABF7814-EE2E-4BE9-A830-6693B96F4AFE}"/>
              </a:ext>
            </a:extLst>
          </p:cNvPr>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Footer Placeholder 5">
            <a:extLst>
              <a:ext uri="{FF2B5EF4-FFF2-40B4-BE49-F238E27FC236}">
                <a16:creationId xmlns:a16="http://schemas.microsoft.com/office/drawing/2014/main" id="{68E38E11-10A2-4224-AD3F-19ACA61B16DE}"/>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242711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3733E-1522-4C33-87A2-599165144E2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B0F35ED0-2130-4648-928E-19C80195AF10}"/>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69994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D0E302AD-9E5B-4F1A-857B-D4C16D220ED5}"/>
              </a:ext>
            </a:extLst>
          </p:cNvPr>
          <p:cNvSpPr>
            <a:spLocks noGrp="1"/>
          </p:cNvSpPr>
          <p:nvPr>
            <p:ph type="tbl" sz="quarter" idx="10"/>
          </p:nvPr>
        </p:nvSpPr>
        <p:spPr>
          <a:xfrm>
            <a:off x="852485" y="1825625"/>
            <a:ext cx="10515600" cy="4351338"/>
          </a:xfrm>
        </p:spPr>
        <p:txBody>
          <a:bodyPr/>
          <a:lstStyle/>
          <a:p>
            <a:endParaRPr lang="en-GB"/>
          </a:p>
        </p:txBody>
      </p:sp>
      <p:sp>
        <p:nvSpPr>
          <p:cNvPr id="8" name="Footer Placeholder 7">
            <a:extLst>
              <a:ext uri="{FF2B5EF4-FFF2-40B4-BE49-F238E27FC236}">
                <a16:creationId xmlns:a16="http://schemas.microsoft.com/office/drawing/2014/main" id="{7E457DAE-F3EC-4FB9-9A17-6BBA693B78FD}"/>
              </a:ext>
            </a:extLst>
          </p:cNvPr>
          <p:cNvSpPr>
            <a:spLocks noGrp="1"/>
          </p:cNvSpPr>
          <p:nvPr>
            <p:ph type="ftr" sz="quarter" idx="11"/>
          </p:nvPr>
        </p:nvSpPr>
        <p:spPr/>
        <p:txBody>
          <a:bodyPr/>
          <a:lstStyle/>
          <a:p>
            <a:r>
              <a:rPr lang="en-GB"/>
              <a:t>South Gloucestershire Council</a:t>
            </a:r>
          </a:p>
        </p:txBody>
      </p:sp>
    </p:spTree>
    <p:extLst>
      <p:ext uri="{BB962C8B-B14F-4D97-AF65-F5344CB8AC3E}">
        <p14:creationId xmlns:p14="http://schemas.microsoft.com/office/powerpoint/2010/main" val="160922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9F33858-73F5-4A03-9B92-9A078ED097A1}"/>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53761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3384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7972428" y="1825625"/>
            <a:ext cx="3384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4E4E1C56-E578-41E7-AEC1-3346EE14565F}"/>
              </a:ext>
            </a:extLst>
          </p:cNvPr>
          <p:cNvSpPr>
            <a:spLocks noGrp="1"/>
          </p:cNvSpPr>
          <p:nvPr>
            <p:ph sz="half" idx="11"/>
          </p:nvPr>
        </p:nvSpPr>
        <p:spPr>
          <a:xfrm>
            <a:off x="4405314" y="1825625"/>
            <a:ext cx="3384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E789225B-E54B-45AD-815D-D0539E316555}"/>
              </a:ext>
            </a:extLst>
          </p:cNvPr>
          <p:cNvSpPr>
            <a:spLocks noGrp="1"/>
          </p:cNvSpPr>
          <p:nvPr>
            <p:ph type="ftr" sz="quarter" idx="12"/>
          </p:nvPr>
        </p:nvSpPr>
        <p:spPr/>
        <p:txBody>
          <a:bodyPr/>
          <a:lstStyle/>
          <a:p>
            <a:r>
              <a:rPr lang="en-GB"/>
              <a:t>South Gloucestershire Council</a:t>
            </a:r>
          </a:p>
        </p:txBody>
      </p:sp>
    </p:spTree>
    <p:extLst>
      <p:ext uri="{BB962C8B-B14F-4D97-AF65-F5344CB8AC3E}">
        <p14:creationId xmlns:p14="http://schemas.microsoft.com/office/powerpoint/2010/main" val="52410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FA7E-48CB-4805-BCA1-F1171D7BBFEB}"/>
              </a:ext>
            </a:extLst>
          </p:cNvPr>
          <p:cNvSpPr>
            <a:spLocks noGrp="1"/>
          </p:cNvSpPr>
          <p:nvPr>
            <p:ph type="title"/>
          </p:nvPr>
        </p:nvSpPr>
        <p:spPr>
          <a:xfrm>
            <a:off x="839788" y="365125"/>
            <a:ext cx="91800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C5FC059-51D5-4990-8181-E1767F68FC6F}"/>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40FD7D-EE42-41FF-BEEC-2F0AEC76358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CD3EF79-7707-4688-91B9-A356B7D84345}"/>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5E24D13-58FF-4EDC-9E63-3A202FC52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A43AD00-7C30-4DCD-A552-01FD547B0C5C}"/>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944336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A95F14-5C74-475D-BA59-72B7C90D4A9F}"/>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0017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F478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A7DE9-FA3E-4111-8AF3-72EC48927B9D}"/>
              </a:ext>
            </a:extLst>
          </p:cNvPr>
          <p:cNvPicPr>
            <a:picLocks noChangeAspect="1"/>
          </p:cNvPicPr>
          <p:nvPr userDrawn="1"/>
        </p:nvPicPr>
        <p:blipFill>
          <a:blip r:embed="rId2"/>
          <a:stretch>
            <a:fillRect/>
          </a:stretch>
        </p:blipFill>
        <p:spPr>
          <a:xfrm>
            <a:off x="10231182" y="165894"/>
            <a:ext cx="1847864" cy="1214447"/>
          </a:xfrm>
          <a:prstGeom prst="rect">
            <a:avLst/>
          </a:prstGeom>
        </p:spPr>
      </p:pic>
      <p:grpSp>
        <p:nvGrpSpPr>
          <p:cNvPr id="5" name="Group 4">
            <a:extLst>
              <a:ext uri="{FF2B5EF4-FFF2-40B4-BE49-F238E27FC236}">
                <a16:creationId xmlns:a16="http://schemas.microsoft.com/office/drawing/2014/main" id="{0A5E7852-B77B-4A87-B5D0-80E4E02C43B3}"/>
              </a:ext>
            </a:extLst>
          </p:cNvPr>
          <p:cNvGrpSpPr/>
          <p:nvPr userDrawn="1"/>
        </p:nvGrpSpPr>
        <p:grpSpPr>
          <a:xfrm>
            <a:off x="142874" y="6357940"/>
            <a:ext cx="11936172" cy="409992"/>
            <a:chOff x="142874" y="6357940"/>
            <a:chExt cx="11936172" cy="409992"/>
          </a:xfrm>
        </p:grpSpPr>
        <p:cxnSp>
          <p:nvCxnSpPr>
            <p:cNvPr id="6" name="Straight Connector 5">
              <a:extLst>
                <a:ext uri="{FF2B5EF4-FFF2-40B4-BE49-F238E27FC236}">
                  <a16:creationId xmlns:a16="http://schemas.microsoft.com/office/drawing/2014/main" id="{695B867B-9604-488F-B368-CB41AE366C61}"/>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A7B6C85-736E-4CEE-ADAA-A904393D4776}"/>
                </a:ext>
              </a:extLst>
            </p:cNvPr>
            <p:cNvSpPr txBox="1"/>
            <p:nvPr userDrawn="1"/>
          </p:nvSpPr>
          <p:spPr>
            <a:xfrm>
              <a:off x="9158288" y="6429378"/>
              <a:ext cx="2920758" cy="338554"/>
            </a:xfrm>
            <a:prstGeom prst="rect">
              <a:avLst/>
            </a:prstGeom>
            <a:noFill/>
          </p:spPr>
          <p:txBody>
            <a:bodyPr wrap="square" rtlCol="0">
              <a:spAutoFit/>
            </a:bodyPr>
            <a:lstStyle/>
            <a:p>
              <a:pPr algn="r"/>
              <a:r>
                <a:rPr lang="en-GB" sz="1600" dirty="0">
                  <a:solidFill>
                    <a:schemeClr val="accent6"/>
                  </a:solidFill>
                </a:rPr>
                <a:t>www.southglos.gov.uk</a:t>
              </a:r>
            </a:p>
          </p:txBody>
        </p:sp>
      </p:grpSp>
      <p:sp>
        <p:nvSpPr>
          <p:cNvPr id="8" name="Footer Placeholder 7">
            <a:extLst>
              <a:ext uri="{FF2B5EF4-FFF2-40B4-BE49-F238E27FC236}">
                <a16:creationId xmlns:a16="http://schemas.microsoft.com/office/drawing/2014/main" id="{06D73125-57DA-4915-A5AB-CCB948182D7F}"/>
              </a:ext>
            </a:extLst>
          </p:cNvPr>
          <p:cNvSpPr>
            <a:spLocks noGrp="1"/>
          </p:cNvSpPr>
          <p:nvPr>
            <p:ph type="ftr" sz="quarter" idx="10"/>
          </p:nvPr>
        </p:nvSpPr>
        <p:spPr/>
        <p:txBody>
          <a:bodyPr/>
          <a:lstStyle>
            <a:lvl1pPr>
              <a:defRPr>
                <a:solidFill>
                  <a:schemeClr val="accent6"/>
                </a:solidFill>
              </a:defRPr>
            </a:lvl1pPr>
          </a:lstStyle>
          <a:p>
            <a:r>
              <a:rPr lang="en-GB"/>
              <a:t>South Gloucestershire Council</a:t>
            </a:r>
            <a:endParaRPr lang="en-GB" dirty="0"/>
          </a:p>
        </p:txBody>
      </p:sp>
      <p:sp>
        <p:nvSpPr>
          <p:cNvPr id="9" name="Title 1">
            <a:extLst>
              <a:ext uri="{FF2B5EF4-FFF2-40B4-BE49-F238E27FC236}">
                <a16:creationId xmlns:a16="http://schemas.microsoft.com/office/drawing/2014/main" id="{91F2B269-4423-4E96-A844-49940B51E178}"/>
              </a:ext>
            </a:extLst>
          </p:cNvPr>
          <p:cNvSpPr>
            <a:spLocks noGrp="1"/>
          </p:cNvSpPr>
          <p:nvPr>
            <p:ph type="title"/>
          </p:nvPr>
        </p:nvSpPr>
        <p:spPr>
          <a:xfrm>
            <a:off x="831851" y="3128211"/>
            <a:ext cx="9467182" cy="1434264"/>
          </a:xfrm>
        </p:spPr>
        <p:txBody>
          <a:bodyPr anchor="b">
            <a:normAutofit/>
          </a:bodyPr>
          <a:lstStyle>
            <a:lvl1pPr>
              <a:defRPr sz="3600">
                <a:solidFill>
                  <a:schemeClr val="accent6"/>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BE22DED-2BE3-44D4-AD63-78B6BE8C37A7}"/>
              </a:ext>
            </a:extLst>
          </p:cNvPr>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452585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F7BF-CBCE-41FF-9CFB-CB1F16AFEEC6}"/>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621032-CC3A-4BAA-B667-A6ADC3F6717B}"/>
              </a:ext>
            </a:extLst>
          </p:cNvPr>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C8C1BE8F-E6BC-42CC-B42E-DBFF30D6CDF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Footer Placeholder 4">
            <a:extLst>
              <a:ext uri="{FF2B5EF4-FFF2-40B4-BE49-F238E27FC236}">
                <a16:creationId xmlns:a16="http://schemas.microsoft.com/office/drawing/2014/main" id="{7D2DD908-3FB9-4644-8F86-16C76999C65A}"/>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870472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FACE-E205-4AD9-823A-955369C0DD1F}"/>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B731D4-9104-4C82-8A6A-5295EA21ACA4}"/>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49B5838-50FA-4312-85AE-A67A373638C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29F88B6-28CD-40AC-BE9A-0950A887BA85}"/>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75251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mplate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9C4-5125-45EC-869A-B3505F83AAB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9F2833A-AEFC-474C-A78F-1243624CDC97}"/>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41746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2BF8-DBFC-4833-80D6-6BE5F13CF8D2}"/>
              </a:ext>
            </a:extLst>
          </p:cNvPr>
          <p:cNvSpPr>
            <a:spLocks noGrp="1"/>
          </p:cNvSpPr>
          <p:nvPr>
            <p:ph type="title" hasCustomPrompt="1"/>
          </p:nvPr>
        </p:nvSpPr>
        <p:spPr/>
        <p:txBody>
          <a:bodyPr/>
          <a:lstStyle>
            <a:lvl1pPr>
              <a:defRPr/>
            </a:lvl1pPr>
          </a:lstStyle>
          <a:p>
            <a:r>
              <a:rPr lang="en-US" dirty="0"/>
              <a:t>Template version</a:t>
            </a:r>
            <a:endParaRPr lang="en-GB" dirty="0"/>
          </a:p>
        </p:txBody>
      </p:sp>
      <p:sp>
        <p:nvSpPr>
          <p:cNvPr id="3" name="Footer Placeholder 2">
            <a:extLst>
              <a:ext uri="{FF2B5EF4-FFF2-40B4-BE49-F238E27FC236}">
                <a16:creationId xmlns:a16="http://schemas.microsoft.com/office/drawing/2014/main" id="{1A7764A4-8751-4E9E-BBA4-288CDE555805}"/>
              </a:ext>
            </a:extLst>
          </p:cNvPr>
          <p:cNvSpPr>
            <a:spLocks noGrp="1"/>
          </p:cNvSpPr>
          <p:nvPr>
            <p:ph type="ftr" sz="quarter" idx="10"/>
          </p:nvPr>
        </p:nvSpPr>
        <p:spPr/>
        <p:txBody>
          <a:bodyPr/>
          <a:lstStyle/>
          <a:p>
            <a:r>
              <a:rPr lang="en-GB"/>
              <a:t>South Gloucestershire Council</a:t>
            </a:r>
          </a:p>
        </p:txBody>
      </p:sp>
      <p:sp>
        <p:nvSpPr>
          <p:cNvPr id="5" name="Text Placeholder 4">
            <a:extLst>
              <a:ext uri="{FF2B5EF4-FFF2-40B4-BE49-F238E27FC236}">
                <a16:creationId xmlns:a16="http://schemas.microsoft.com/office/drawing/2014/main" id="{A38823CF-E54B-44AA-8D1D-8C35A2A9CB22}"/>
              </a:ext>
            </a:extLst>
          </p:cNvPr>
          <p:cNvSpPr>
            <a:spLocks noGrp="1"/>
          </p:cNvSpPr>
          <p:nvPr>
            <p:ph type="body" sz="quarter" idx="11" hasCustomPrompt="1"/>
          </p:nvPr>
        </p:nvSpPr>
        <p:spPr>
          <a:xfrm>
            <a:off x="838200" y="1804988"/>
            <a:ext cx="6075947" cy="1624012"/>
          </a:xfrm>
        </p:spPr>
        <p:txBody>
          <a:bodyPr/>
          <a:lstStyle>
            <a:lvl1pPr>
              <a:buNone/>
              <a:defRPr/>
            </a:lvl1pPr>
          </a:lstStyle>
          <a:p>
            <a:pPr lvl="0"/>
            <a:r>
              <a:rPr lang="en-GB" dirty="0"/>
              <a:t>Version 1.1</a:t>
            </a:r>
          </a:p>
          <a:p>
            <a:pPr lvl="0"/>
            <a:r>
              <a:rPr lang="en-GB" dirty="0"/>
              <a:t>February 2021</a:t>
            </a:r>
          </a:p>
          <a:p>
            <a:pPr lvl="0"/>
            <a:r>
              <a:rPr lang="en-GB" dirty="0"/>
              <a:t>© South Gloucestershire Council</a:t>
            </a:r>
          </a:p>
        </p:txBody>
      </p:sp>
    </p:spTree>
    <p:extLst>
      <p:ext uri="{BB962C8B-B14F-4D97-AF65-F5344CB8AC3E}">
        <p14:creationId xmlns:p14="http://schemas.microsoft.com/office/powerpoint/2010/main" val="312281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30F4-321E-42E3-BAD5-6A8F3DEE1220}"/>
              </a:ext>
            </a:extLst>
          </p:cNvPr>
          <p:cNvSpPr>
            <a:spLocks noGrp="1"/>
          </p:cNvSpPr>
          <p:nvPr>
            <p:ph type="title"/>
          </p:nvPr>
        </p:nvSpPr>
        <p:spPr>
          <a:xfrm>
            <a:off x="838200" y="480176"/>
            <a:ext cx="9180000" cy="132556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71ACF7-9630-422A-AFAB-8FB3BEEC9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C8B1EB84-21A0-4345-8739-7AC64C639840}"/>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400073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D0E302AD-9E5B-4F1A-857B-D4C16D220ED5}"/>
              </a:ext>
            </a:extLst>
          </p:cNvPr>
          <p:cNvSpPr>
            <a:spLocks noGrp="1"/>
          </p:cNvSpPr>
          <p:nvPr>
            <p:ph type="tbl" sz="quarter" idx="10"/>
          </p:nvPr>
        </p:nvSpPr>
        <p:spPr>
          <a:xfrm>
            <a:off x="852485" y="1825625"/>
            <a:ext cx="10515600" cy="4351338"/>
          </a:xfrm>
        </p:spPr>
        <p:txBody>
          <a:bodyPr/>
          <a:lstStyle/>
          <a:p>
            <a:r>
              <a:rPr lang="en-US"/>
              <a:t>Click icon to add table</a:t>
            </a:r>
            <a:endParaRPr lang="en-GB"/>
          </a:p>
        </p:txBody>
      </p:sp>
      <p:sp>
        <p:nvSpPr>
          <p:cNvPr id="3" name="Footer Placeholder 2">
            <a:extLst>
              <a:ext uri="{FF2B5EF4-FFF2-40B4-BE49-F238E27FC236}">
                <a16:creationId xmlns:a16="http://schemas.microsoft.com/office/drawing/2014/main" id="{C5A892EF-6089-4022-AEF2-96FFC0AF14CC}"/>
              </a:ext>
            </a:extLst>
          </p:cNvPr>
          <p:cNvSpPr>
            <a:spLocks noGrp="1"/>
          </p:cNvSpPr>
          <p:nvPr>
            <p:ph type="ftr" sz="quarter" idx="11"/>
          </p:nvPr>
        </p:nvSpPr>
        <p:spPr/>
        <p:txBody>
          <a:bodyPr/>
          <a:lstStyle/>
          <a:p>
            <a:r>
              <a:rPr lang="en-GB"/>
              <a:t>South Gloucestershire Council</a:t>
            </a:r>
            <a:endParaRPr lang="en-GB" dirty="0"/>
          </a:p>
        </p:txBody>
      </p:sp>
    </p:spTree>
    <p:extLst>
      <p:ext uri="{BB962C8B-B14F-4D97-AF65-F5344CB8AC3E}">
        <p14:creationId xmlns:p14="http://schemas.microsoft.com/office/powerpoint/2010/main" val="39074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F94B-2F9B-4BEE-89E8-968FCEE3E8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3F233-28A0-4F48-87B2-49F813F01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4A3D5-D0A9-432E-89CB-F7A16EC0D1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471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7972428"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4E4E1C56-E578-41E7-AEC1-3346EE14565F}"/>
              </a:ext>
            </a:extLst>
          </p:cNvPr>
          <p:cNvSpPr>
            <a:spLocks noGrp="1"/>
          </p:cNvSpPr>
          <p:nvPr>
            <p:ph sz="half" idx="11"/>
          </p:nvPr>
        </p:nvSpPr>
        <p:spPr>
          <a:xfrm>
            <a:off x="4405314"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96E4F2C-5215-40F1-B9BF-D3C8CE84AF35}"/>
              </a:ext>
            </a:extLst>
          </p:cNvPr>
          <p:cNvSpPr>
            <a:spLocks noGrp="1"/>
          </p:cNvSpPr>
          <p:nvPr>
            <p:ph type="ftr" sz="quarter" idx="12"/>
          </p:nvPr>
        </p:nvSpPr>
        <p:spPr/>
        <p:txBody>
          <a:bodyPr/>
          <a:lstStyle/>
          <a:p>
            <a:r>
              <a:rPr lang="en-GB"/>
              <a:t>South Gloucestershire Council</a:t>
            </a:r>
            <a:endParaRPr lang="en-GB" dirty="0"/>
          </a:p>
        </p:txBody>
      </p:sp>
    </p:spTree>
    <p:extLst>
      <p:ext uri="{BB962C8B-B14F-4D97-AF65-F5344CB8AC3E}">
        <p14:creationId xmlns:p14="http://schemas.microsoft.com/office/powerpoint/2010/main" val="35345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8349-8A5F-4EBC-AD71-60A658357B68}"/>
              </a:ext>
            </a:extLst>
          </p:cNvPr>
          <p:cNvSpPr>
            <a:spLocks noGrp="1"/>
          </p:cNvSpPr>
          <p:nvPr>
            <p:ph type="title"/>
          </p:nvPr>
        </p:nvSpPr>
        <p:spPr>
          <a:xfrm>
            <a:off x="839788" y="365125"/>
            <a:ext cx="91800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95E2590-FAF0-4952-AE26-D0D23DF800D2}"/>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5A50F-2B15-42EC-B86C-6D1A8BAE6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A1347E7-D5A5-46BB-ADB1-D7FD6D8AC0A0}"/>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09949-84F9-4D59-B22A-32328636F4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83CBA0DC-CFC9-4FD2-A832-EA6B5631A96E}"/>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414012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5393-40B1-4770-AAE8-36119175004A}"/>
              </a:ext>
            </a:extLst>
          </p:cNvPr>
          <p:cNvSpPr>
            <a:spLocks noGrp="1"/>
          </p:cNvSpPr>
          <p:nvPr>
            <p:ph type="title"/>
          </p:nvPr>
        </p:nvSpPr>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9372D621-2647-42C1-92C7-61FB80463E71}"/>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355139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2CFD50-5213-4274-9279-0886F29C83D9}"/>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277378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E2385-8338-40BF-9BD8-C3E154565F1C}"/>
              </a:ext>
            </a:extLst>
          </p:cNvPr>
          <p:cNvSpPr>
            <a:spLocks noGrp="1"/>
          </p:cNvSpPr>
          <p:nvPr>
            <p:ph type="title"/>
          </p:nvPr>
        </p:nvSpPr>
        <p:spPr>
          <a:xfrm>
            <a:off x="838200" y="365125"/>
            <a:ext cx="91800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24C6792-BF62-4130-8EB6-8D93F8C61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493257E1-808B-459D-9A04-24C97CCADE95}"/>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6359" y="267217"/>
            <a:ext cx="1728000" cy="1011513"/>
          </a:xfrm>
          <a:prstGeom prst="rect">
            <a:avLst/>
          </a:prstGeom>
        </p:spPr>
      </p:pic>
      <p:grpSp>
        <p:nvGrpSpPr>
          <p:cNvPr id="11" name="Group 10">
            <a:extLst>
              <a:ext uri="{FF2B5EF4-FFF2-40B4-BE49-F238E27FC236}">
                <a16:creationId xmlns:a16="http://schemas.microsoft.com/office/drawing/2014/main" id="{D8D0F881-286E-4120-A451-109791ED0039}"/>
              </a:ext>
            </a:extLst>
          </p:cNvPr>
          <p:cNvGrpSpPr/>
          <p:nvPr userDrawn="1"/>
        </p:nvGrpSpPr>
        <p:grpSpPr>
          <a:xfrm>
            <a:off x="142874" y="6357940"/>
            <a:ext cx="11936172" cy="409992"/>
            <a:chOff x="142874" y="6357940"/>
            <a:chExt cx="11936172" cy="409992"/>
          </a:xfrm>
        </p:grpSpPr>
        <p:cxnSp>
          <p:nvCxnSpPr>
            <p:cNvPr id="9" name="Straight Connector 8">
              <a:extLst>
                <a:ext uri="{FF2B5EF4-FFF2-40B4-BE49-F238E27FC236}">
                  <a16:creationId xmlns:a16="http://schemas.microsoft.com/office/drawing/2014/main" id="{099441D2-9C6D-4F9A-BA32-1051784D388F}"/>
                </a:ext>
              </a:extLst>
            </p:cNvPr>
            <p:cNvCxnSpPr>
              <a:cxnSpLocks/>
            </p:cNvCxnSpPr>
            <p:nvPr userDrawn="1"/>
          </p:nvCxnSpPr>
          <p:spPr>
            <a:xfrm>
              <a:off x="142874" y="6357940"/>
              <a:ext cx="11914740" cy="0"/>
            </a:xfrm>
            <a:prstGeom prst="line">
              <a:avLst/>
            </a:prstGeom>
            <a:noFill/>
            <a:ln w="0">
              <a:solidFill>
                <a:srgbClr val="A3A3A3"/>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19156124-4E90-4074-B3F8-A465DC76FCFD}"/>
                </a:ext>
              </a:extLst>
            </p:cNvPr>
            <p:cNvSpPr txBox="1"/>
            <p:nvPr userDrawn="1"/>
          </p:nvSpPr>
          <p:spPr>
            <a:xfrm>
              <a:off x="9158288" y="6429378"/>
              <a:ext cx="2920758" cy="338554"/>
            </a:xfrm>
            <a:prstGeom prst="rect">
              <a:avLst/>
            </a:prstGeom>
            <a:noFill/>
            <a:ln>
              <a:noFill/>
            </a:ln>
          </p:spPr>
          <p:txBody>
            <a:bodyPr wrap="square" rtlCol="0">
              <a:spAutoFit/>
            </a:bodyPr>
            <a:lstStyle/>
            <a:p>
              <a:pPr algn="r"/>
              <a:r>
                <a:rPr lang="en-GB" sz="1600" dirty="0">
                  <a:solidFill>
                    <a:srgbClr val="A3A3A3"/>
                  </a:solidFill>
                </a:rPr>
                <a:t>www.southglos.gov.uk</a:t>
              </a:r>
            </a:p>
          </p:txBody>
        </p:sp>
      </p:grpSp>
      <p:sp>
        <p:nvSpPr>
          <p:cNvPr id="12" name="Footer Placeholder 11">
            <a:extLst>
              <a:ext uri="{FF2B5EF4-FFF2-40B4-BE49-F238E27FC236}">
                <a16:creationId xmlns:a16="http://schemas.microsoft.com/office/drawing/2014/main" id="{75D70A76-ED7D-4FDB-B829-512A154EFF8A}"/>
              </a:ext>
            </a:extLst>
          </p:cNvPr>
          <p:cNvSpPr>
            <a:spLocks noGrp="1"/>
          </p:cNvSpPr>
          <p:nvPr>
            <p:ph type="ftr" sz="quarter" idx="3"/>
          </p:nvPr>
        </p:nvSpPr>
        <p:spPr>
          <a:xfrm>
            <a:off x="142874" y="6429378"/>
            <a:ext cx="4114800" cy="309600"/>
          </a:xfrm>
          <a:prstGeom prst="rect">
            <a:avLst/>
          </a:prstGeom>
        </p:spPr>
        <p:txBody>
          <a:bodyPr vert="horz" lIns="91440" tIns="45720" rIns="91440" bIns="45720" rtlCol="0" anchor="ctr"/>
          <a:lstStyle>
            <a:lvl1pPr algn="l">
              <a:defRPr sz="1200" b="1">
                <a:solidFill>
                  <a:srgbClr val="A3A3A3"/>
                </a:solidFill>
              </a:defRPr>
            </a:lvl1pPr>
          </a:lstStyle>
          <a:p>
            <a:r>
              <a:rPr lang="en-GB"/>
              <a:t>South Gloucestershire Council</a:t>
            </a:r>
            <a:endParaRPr lang="en-GB" dirty="0"/>
          </a:p>
        </p:txBody>
      </p:sp>
    </p:spTree>
    <p:extLst>
      <p:ext uri="{BB962C8B-B14F-4D97-AF65-F5344CB8AC3E}">
        <p14:creationId xmlns:p14="http://schemas.microsoft.com/office/powerpoint/2010/main" val="34690892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A36C8-FA04-4D75-9A6C-3F7DE0E12D3D}"/>
              </a:ext>
            </a:extLst>
          </p:cNvPr>
          <p:cNvSpPr>
            <a:spLocks noGrp="1"/>
          </p:cNvSpPr>
          <p:nvPr>
            <p:ph type="title"/>
          </p:nvPr>
        </p:nvSpPr>
        <p:spPr>
          <a:xfrm>
            <a:off x="838199" y="365125"/>
            <a:ext cx="9180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2150505-8914-41C5-A907-3D7515779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95AFF502-6A1E-4C53-AFF0-A94CF581E056}"/>
              </a:ext>
            </a:extLst>
          </p:cNvPr>
          <p:cNvPicPr>
            <a:picLocks noChangeAspect="1"/>
          </p:cNvPicPr>
          <p:nvPr userDrawn="1"/>
        </p:nvPicPr>
        <p:blipFill>
          <a:blip r:embed="rId14"/>
          <a:stretch>
            <a:fillRect/>
          </a:stretch>
        </p:blipFill>
        <p:spPr>
          <a:xfrm>
            <a:off x="10231182" y="165894"/>
            <a:ext cx="1847864" cy="1214447"/>
          </a:xfrm>
          <a:prstGeom prst="rect">
            <a:avLst/>
          </a:prstGeom>
        </p:spPr>
      </p:pic>
      <p:grpSp>
        <p:nvGrpSpPr>
          <p:cNvPr id="12" name="Group 11">
            <a:extLst>
              <a:ext uri="{FF2B5EF4-FFF2-40B4-BE49-F238E27FC236}">
                <a16:creationId xmlns:a16="http://schemas.microsoft.com/office/drawing/2014/main" id="{E2BE4303-A2CE-4B7E-9144-A6FC94DB13E3}"/>
              </a:ext>
            </a:extLst>
          </p:cNvPr>
          <p:cNvGrpSpPr/>
          <p:nvPr userDrawn="1"/>
        </p:nvGrpSpPr>
        <p:grpSpPr>
          <a:xfrm>
            <a:off x="142874" y="6357940"/>
            <a:ext cx="11936172" cy="409992"/>
            <a:chOff x="142874" y="6357940"/>
            <a:chExt cx="11936172" cy="409992"/>
          </a:xfrm>
        </p:grpSpPr>
        <p:cxnSp>
          <p:nvCxnSpPr>
            <p:cNvPr id="9" name="Straight Connector 8">
              <a:extLst>
                <a:ext uri="{FF2B5EF4-FFF2-40B4-BE49-F238E27FC236}">
                  <a16:creationId xmlns:a16="http://schemas.microsoft.com/office/drawing/2014/main" id="{3DEBDE2E-B688-4E87-9D78-847F0BEF81A7}"/>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8CFA8E46-FB6E-450D-B616-59C8DCB67A88}"/>
                </a:ext>
              </a:extLst>
            </p:cNvPr>
            <p:cNvSpPr txBox="1"/>
            <p:nvPr userDrawn="1"/>
          </p:nvSpPr>
          <p:spPr>
            <a:xfrm>
              <a:off x="9158288" y="6429378"/>
              <a:ext cx="2920758" cy="338554"/>
            </a:xfrm>
            <a:prstGeom prst="rect">
              <a:avLst/>
            </a:prstGeom>
            <a:noFill/>
          </p:spPr>
          <p:txBody>
            <a:bodyPr wrap="square" rtlCol="0">
              <a:spAutoFit/>
            </a:bodyPr>
            <a:lstStyle/>
            <a:p>
              <a:pPr algn="r"/>
              <a:r>
                <a:rPr lang="en-GB" sz="1600" dirty="0">
                  <a:solidFill>
                    <a:schemeClr val="accent6"/>
                  </a:solidFill>
                </a:rPr>
                <a:t>www.southglos.gov.uk</a:t>
              </a:r>
            </a:p>
          </p:txBody>
        </p:sp>
      </p:grpSp>
      <p:sp>
        <p:nvSpPr>
          <p:cNvPr id="14" name="Footer Placeholder 13">
            <a:extLst>
              <a:ext uri="{FF2B5EF4-FFF2-40B4-BE49-F238E27FC236}">
                <a16:creationId xmlns:a16="http://schemas.microsoft.com/office/drawing/2014/main" id="{79337D50-EA0E-44C6-B29E-24A72D706567}"/>
              </a:ext>
            </a:extLst>
          </p:cNvPr>
          <p:cNvSpPr>
            <a:spLocks noGrp="1"/>
          </p:cNvSpPr>
          <p:nvPr>
            <p:ph type="ftr" sz="quarter" idx="3"/>
          </p:nvPr>
        </p:nvSpPr>
        <p:spPr>
          <a:xfrm>
            <a:off x="142874" y="6457160"/>
            <a:ext cx="4114800" cy="310772"/>
          </a:xfrm>
          <a:prstGeom prst="rect">
            <a:avLst/>
          </a:prstGeom>
        </p:spPr>
        <p:txBody>
          <a:bodyPr vert="horz" lIns="91440" tIns="45720" rIns="91440" bIns="45720" rtlCol="0" anchor="ctr"/>
          <a:lstStyle>
            <a:lvl1pPr algn="l">
              <a:defRPr sz="1200" b="1">
                <a:solidFill>
                  <a:schemeClr val="accent6"/>
                </a:solidFill>
              </a:defRPr>
            </a:lvl1pPr>
          </a:lstStyle>
          <a:p>
            <a:r>
              <a:rPr lang="en-GB"/>
              <a:t>South Gloucestershire Council</a:t>
            </a:r>
            <a:endParaRPr lang="en-GB" dirty="0"/>
          </a:p>
        </p:txBody>
      </p:sp>
    </p:spTree>
    <p:extLst>
      <p:ext uri="{BB962C8B-B14F-4D97-AF65-F5344CB8AC3E}">
        <p14:creationId xmlns:p14="http://schemas.microsoft.com/office/powerpoint/2010/main" val="3415749245"/>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93" r:id="rId4"/>
    <p:sldLayoutId id="2147483686" r:id="rId5"/>
    <p:sldLayoutId id="2147483694" r:id="rId6"/>
    <p:sldLayoutId id="2147483687" r:id="rId7"/>
    <p:sldLayoutId id="2147483689" r:id="rId8"/>
    <p:sldLayoutId id="2147483690" r:id="rId9"/>
    <p:sldLayoutId id="2147483691" r:id="rId10"/>
    <p:sldLayoutId id="2147483692" r:id="rId11"/>
    <p:sldLayoutId id="2147483688" r:id="rId12"/>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089E-D32E-4C4E-B410-1C0C19E4A38A}"/>
              </a:ext>
            </a:extLst>
          </p:cNvPr>
          <p:cNvSpPr>
            <a:spLocks noGrp="1"/>
          </p:cNvSpPr>
          <p:nvPr>
            <p:ph type="ctrTitle"/>
          </p:nvPr>
        </p:nvSpPr>
        <p:spPr/>
        <p:txBody>
          <a:bodyPr/>
          <a:lstStyle/>
          <a:p>
            <a:r>
              <a:rPr lang="en-GB" dirty="0"/>
              <a:t>Bradley Stoke Way Multimodal Corridor</a:t>
            </a:r>
          </a:p>
        </p:txBody>
      </p:sp>
      <p:sp>
        <p:nvSpPr>
          <p:cNvPr id="3" name="Subtitle 2">
            <a:extLst>
              <a:ext uri="{FF2B5EF4-FFF2-40B4-BE49-F238E27FC236}">
                <a16:creationId xmlns:a16="http://schemas.microsoft.com/office/drawing/2014/main" id="{06326C13-C187-4D8A-944B-152C98EEE998}"/>
              </a:ext>
            </a:extLst>
          </p:cNvPr>
          <p:cNvSpPr>
            <a:spLocks noGrp="1"/>
          </p:cNvSpPr>
          <p:nvPr>
            <p:ph type="subTitle" idx="1"/>
          </p:nvPr>
        </p:nvSpPr>
        <p:spPr/>
        <p:txBody>
          <a:bodyPr/>
          <a:lstStyle/>
          <a:p>
            <a:r>
              <a:rPr lang="en-GB" dirty="0"/>
              <a:t>Ward Member &amp; Town Council update – 30</a:t>
            </a:r>
            <a:r>
              <a:rPr lang="en-GB" baseline="30000" dirty="0"/>
              <a:t>th</a:t>
            </a:r>
            <a:r>
              <a:rPr lang="en-GB" dirty="0"/>
              <a:t> September</a:t>
            </a:r>
          </a:p>
        </p:txBody>
      </p:sp>
      <p:sp>
        <p:nvSpPr>
          <p:cNvPr id="4" name="Footer Placeholder 3">
            <a:extLst>
              <a:ext uri="{FF2B5EF4-FFF2-40B4-BE49-F238E27FC236}">
                <a16:creationId xmlns:a16="http://schemas.microsoft.com/office/drawing/2014/main" id="{3A4F7EFA-5DA7-4E3A-A37C-A2B9839FC3B3}"/>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289217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E8FD7-C24F-B147-5302-4959048948D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CE3599-7397-12DD-26F1-8E81F22D6EB7}"/>
              </a:ext>
            </a:extLst>
          </p:cNvPr>
          <p:cNvSpPr>
            <a:spLocks noGrp="1"/>
          </p:cNvSpPr>
          <p:nvPr>
            <p:ph type="ftr" sz="quarter" idx="10"/>
          </p:nvPr>
        </p:nvSpPr>
        <p:spPr/>
        <p:txBody>
          <a:bodyPr/>
          <a:lstStyle/>
          <a:p>
            <a:r>
              <a:rPr lang="en-GB"/>
              <a:t>South Gloucestershire Council</a:t>
            </a:r>
            <a:endParaRPr lang="en-GB" dirty="0"/>
          </a:p>
        </p:txBody>
      </p:sp>
      <p:sp>
        <p:nvSpPr>
          <p:cNvPr id="5" name="Title 4">
            <a:extLst>
              <a:ext uri="{FF2B5EF4-FFF2-40B4-BE49-F238E27FC236}">
                <a16:creationId xmlns:a16="http://schemas.microsoft.com/office/drawing/2014/main" id="{BFC2DC97-8977-72D1-085B-E4123F0CEC46}"/>
              </a:ext>
            </a:extLst>
          </p:cNvPr>
          <p:cNvSpPr>
            <a:spLocks noGrp="1"/>
          </p:cNvSpPr>
          <p:nvPr>
            <p:ph type="title"/>
          </p:nvPr>
        </p:nvSpPr>
        <p:spPr/>
        <p:txBody>
          <a:bodyPr/>
          <a:lstStyle/>
          <a:p>
            <a:r>
              <a:rPr lang="en-GB" dirty="0"/>
              <a:t>Future programme of works</a:t>
            </a:r>
          </a:p>
        </p:txBody>
      </p:sp>
    </p:spTree>
    <p:extLst>
      <p:ext uri="{BB962C8B-B14F-4D97-AF65-F5344CB8AC3E}">
        <p14:creationId xmlns:p14="http://schemas.microsoft.com/office/powerpoint/2010/main" val="425186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7362-9879-DF6B-5E00-5A697E77F9E3}"/>
              </a:ext>
            </a:extLst>
          </p:cNvPr>
          <p:cNvSpPr>
            <a:spLocks noGrp="1"/>
          </p:cNvSpPr>
          <p:nvPr>
            <p:ph type="title"/>
          </p:nvPr>
        </p:nvSpPr>
        <p:spPr/>
        <p:txBody>
          <a:bodyPr/>
          <a:lstStyle/>
          <a:p>
            <a:r>
              <a:rPr lang="en-GB" dirty="0"/>
              <a:t>Future programme of works - summary</a:t>
            </a:r>
          </a:p>
        </p:txBody>
      </p:sp>
      <p:sp>
        <p:nvSpPr>
          <p:cNvPr id="4" name="Footer Placeholder 3">
            <a:extLst>
              <a:ext uri="{FF2B5EF4-FFF2-40B4-BE49-F238E27FC236}">
                <a16:creationId xmlns:a16="http://schemas.microsoft.com/office/drawing/2014/main" id="{83630CDC-A3DD-30ED-A41A-158133407F39}"/>
              </a:ext>
            </a:extLst>
          </p:cNvPr>
          <p:cNvSpPr>
            <a:spLocks noGrp="1"/>
          </p:cNvSpPr>
          <p:nvPr>
            <p:ph type="ftr" sz="quarter" idx="10"/>
          </p:nvPr>
        </p:nvSpPr>
        <p:spPr/>
        <p:txBody>
          <a:bodyPr/>
          <a:lstStyle/>
          <a:p>
            <a:r>
              <a:rPr lang="en-GB"/>
              <a:t>South Gloucestershire Council</a:t>
            </a:r>
            <a:endParaRPr lang="en-GB" dirty="0"/>
          </a:p>
        </p:txBody>
      </p:sp>
      <p:pic>
        <p:nvPicPr>
          <p:cNvPr id="1027" name="Picture 1">
            <a:extLst>
              <a:ext uri="{FF2B5EF4-FFF2-40B4-BE49-F238E27FC236}">
                <a16:creationId xmlns:a16="http://schemas.microsoft.com/office/drawing/2014/main" id="{15B2EFFF-A542-28DA-11FA-7FFF6497A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72" y="1532118"/>
            <a:ext cx="7161698" cy="470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39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FA72-0836-BC64-A18B-F1335FB733A4}"/>
              </a:ext>
            </a:extLst>
          </p:cNvPr>
          <p:cNvSpPr>
            <a:spLocks noGrp="1"/>
          </p:cNvSpPr>
          <p:nvPr>
            <p:ph type="title"/>
          </p:nvPr>
        </p:nvSpPr>
        <p:spPr/>
        <p:txBody>
          <a:bodyPr/>
          <a:lstStyle/>
          <a:p>
            <a:r>
              <a:rPr lang="en-GB" dirty="0"/>
              <a:t>Future programme of works - phases</a:t>
            </a:r>
          </a:p>
        </p:txBody>
      </p:sp>
      <p:graphicFrame>
        <p:nvGraphicFramePr>
          <p:cNvPr id="5" name="Content Placeholder 4">
            <a:extLst>
              <a:ext uri="{FF2B5EF4-FFF2-40B4-BE49-F238E27FC236}">
                <a16:creationId xmlns:a16="http://schemas.microsoft.com/office/drawing/2014/main" id="{12B3BE18-7025-AA1F-A4B9-31CF1F900D39}"/>
              </a:ext>
            </a:extLst>
          </p:cNvPr>
          <p:cNvGraphicFramePr>
            <a:graphicFrameLocks noGrp="1"/>
          </p:cNvGraphicFramePr>
          <p:nvPr>
            <p:ph idx="1"/>
            <p:extLst>
              <p:ext uri="{D42A27DB-BD31-4B8C-83A1-F6EECF244321}">
                <p14:modId xmlns:p14="http://schemas.microsoft.com/office/powerpoint/2010/main" val="2637556979"/>
              </p:ext>
            </p:extLst>
          </p:nvPr>
        </p:nvGraphicFramePr>
        <p:xfrm>
          <a:off x="838200" y="1825625"/>
          <a:ext cx="10515597" cy="27635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298165476"/>
                    </a:ext>
                  </a:extLst>
                </a:gridCol>
                <a:gridCol w="3505199">
                  <a:extLst>
                    <a:ext uri="{9D8B030D-6E8A-4147-A177-3AD203B41FA5}">
                      <a16:colId xmlns:a16="http://schemas.microsoft.com/office/drawing/2014/main" val="2238022326"/>
                    </a:ext>
                  </a:extLst>
                </a:gridCol>
                <a:gridCol w="3505199">
                  <a:extLst>
                    <a:ext uri="{9D8B030D-6E8A-4147-A177-3AD203B41FA5}">
                      <a16:colId xmlns:a16="http://schemas.microsoft.com/office/drawing/2014/main" val="4123440958"/>
                    </a:ext>
                  </a:extLst>
                </a:gridCol>
              </a:tblGrid>
              <a:tr h="370840">
                <a:tc>
                  <a:txBody>
                    <a:bodyPr/>
                    <a:lstStyle/>
                    <a:p>
                      <a:r>
                        <a:rPr lang="en-GB" dirty="0"/>
                        <a:t>Phase &amp; location</a:t>
                      </a:r>
                    </a:p>
                  </a:txBody>
                  <a:tcPr/>
                </a:tc>
                <a:tc>
                  <a:txBody>
                    <a:bodyPr/>
                    <a:lstStyle/>
                    <a:p>
                      <a:r>
                        <a:rPr lang="en-GB" dirty="0"/>
                        <a:t>Start </a:t>
                      </a:r>
                    </a:p>
                  </a:txBody>
                  <a:tcPr/>
                </a:tc>
                <a:tc>
                  <a:txBody>
                    <a:bodyPr/>
                    <a:lstStyle/>
                    <a:p>
                      <a:r>
                        <a:rPr lang="en-GB" dirty="0"/>
                        <a:t>Completion </a:t>
                      </a:r>
                    </a:p>
                  </a:txBody>
                  <a:tcPr/>
                </a:tc>
                <a:extLst>
                  <a:ext uri="{0D108BD9-81ED-4DB2-BD59-A6C34878D82A}">
                    <a16:rowId xmlns:a16="http://schemas.microsoft.com/office/drawing/2014/main" val="1574217914"/>
                  </a:ext>
                </a:extLst>
              </a:tr>
              <a:tr h="370840">
                <a:tc>
                  <a:txBody>
                    <a:bodyPr/>
                    <a:lstStyle/>
                    <a:p>
                      <a:r>
                        <a:rPr lang="en-GB" dirty="0"/>
                        <a:t>Savages Wood Roundabout </a:t>
                      </a:r>
                    </a:p>
                  </a:txBody>
                  <a:tcPr/>
                </a:tc>
                <a:tc>
                  <a:txBody>
                    <a:bodyPr/>
                    <a:lstStyle/>
                    <a:p>
                      <a:r>
                        <a:rPr lang="en-GB" dirty="0"/>
                        <a:t>Winter 2025/26 (January 2026)</a:t>
                      </a:r>
                    </a:p>
                  </a:txBody>
                  <a:tcPr/>
                </a:tc>
                <a:tc>
                  <a:txBody>
                    <a:bodyPr/>
                    <a:lstStyle/>
                    <a:p>
                      <a:r>
                        <a:rPr lang="en-GB" dirty="0"/>
                        <a:t>Winter 2026</a:t>
                      </a:r>
                    </a:p>
                  </a:txBody>
                  <a:tcPr/>
                </a:tc>
                <a:extLst>
                  <a:ext uri="{0D108BD9-81ED-4DB2-BD59-A6C34878D82A}">
                    <a16:rowId xmlns:a16="http://schemas.microsoft.com/office/drawing/2014/main" val="1098201498"/>
                  </a:ext>
                </a:extLst>
              </a:tr>
              <a:tr h="370840">
                <a:tc>
                  <a:txBody>
                    <a:bodyPr/>
                    <a:lstStyle/>
                    <a:p>
                      <a:r>
                        <a:rPr lang="en-GB" dirty="0"/>
                        <a:t>Patchway Brook Roundabout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Winter 2025/26 (January 2026)</a:t>
                      </a:r>
                    </a:p>
                  </a:txBody>
                  <a:tcPr/>
                </a:tc>
                <a:tc>
                  <a:txBody>
                    <a:bodyPr/>
                    <a:lstStyle/>
                    <a:p>
                      <a:r>
                        <a:rPr lang="en-GB" dirty="0"/>
                        <a:t>Winter 2026</a:t>
                      </a:r>
                    </a:p>
                  </a:txBody>
                  <a:tcPr/>
                </a:tc>
                <a:extLst>
                  <a:ext uri="{0D108BD9-81ED-4DB2-BD59-A6C34878D82A}">
                    <a16:rowId xmlns:a16="http://schemas.microsoft.com/office/drawing/2014/main" val="3180159738"/>
                  </a:ext>
                </a:extLst>
              </a:tr>
              <a:tr h="370840">
                <a:tc>
                  <a:txBody>
                    <a:bodyPr/>
                    <a:lstStyle/>
                    <a:p>
                      <a:r>
                        <a:rPr lang="en-GB" dirty="0"/>
                        <a:t>Savages Wood – Patchway Brook Roundabout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Winter 2025/26 (January 2026)</a:t>
                      </a:r>
                    </a:p>
                  </a:txBody>
                  <a:tcPr/>
                </a:tc>
                <a:tc>
                  <a:txBody>
                    <a:bodyPr/>
                    <a:lstStyle/>
                    <a:p>
                      <a:r>
                        <a:rPr lang="en-GB" dirty="0"/>
                        <a:t>Autumn 2026</a:t>
                      </a:r>
                    </a:p>
                  </a:txBody>
                  <a:tcPr/>
                </a:tc>
                <a:extLst>
                  <a:ext uri="{0D108BD9-81ED-4DB2-BD59-A6C34878D82A}">
                    <a16:rowId xmlns:a16="http://schemas.microsoft.com/office/drawing/2014/main" val="3494700970"/>
                  </a:ext>
                </a:extLst>
              </a:tr>
              <a:tr h="370840">
                <a:tc>
                  <a:txBody>
                    <a:bodyPr/>
                    <a:lstStyle/>
                    <a:p>
                      <a:r>
                        <a:rPr lang="en-GB" dirty="0"/>
                        <a:t>Patchway Brook Roundabout – Woodlands Lane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Winter 2025/26 (January 2026)</a:t>
                      </a:r>
                    </a:p>
                  </a:txBody>
                  <a:tcPr/>
                </a:tc>
                <a:tc>
                  <a:txBody>
                    <a:bodyPr/>
                    <a:lstStyle/>
                    <a:p>
                      <a:r>
                        <a:rPr lang="en-GB" dirty="0"/>
                        <a:t>Spring 2026</a:t>
                      </a:r>
                    </a:p>
                  </a:txBody>
                  <a:tcPr/>
                </a:tc>
                <a:extLst>
                  <a:ext uri="{0D108BD9-81ED-4DB2-BD59-A6C34878D82A}">
                    <a16:rowId xmlns:a16="http://schemas.microsoft.com/office/drawing/2014/main" val="543960103"/>
                  </a:ext>
                </a:extLst>
              </a:tr>
              <a:tr h="370840">
                <a:tc>
                  <a:txBody>
                    <a:bodyPr/>
                    <a:lstStyle/>
                    <a:p>
                      <a:r>
                        <a:rPr lang="en-GB" dirty="0"/>
                        <a:t>Woodlands Lane – Park Avenue</a:t>
                      </a:r>
                    </a:p>
                  </a:txBody>
                  <a:tcPr/>
                </a:tc>
                <a:tc>
                  <a:txBody>
                    <a:bodyPr/>
                    <a:lstStyle/>
                    <a:p>
                      <a:r>
                        <a:rPr lang="en-GB" dirty="0"/>
                        <a:t>Spring 2026 </a:t>
                      </a:r>
                    </a:p>
                  </a:txBody>
                  <a:tcPr/>
                </a:tc>
                <a:tc>
                  <a:txBody>
                    <a:bodyPr/>
                    <a:lstStyle/>
                    <a:p>
                      <a:r>
                        <a:rPr lang="en-GB" dirty="0"/>
                        <a:t>Summer 2026</a:t>
                      </a:r>
                    </a:p>
                  </a:txBody>
                  <a:tcPr/>
                </a:tc>
                <a:extLst>
                  <a:ext uri="{0D108BD9-81ED-4DB2-BD59-A6C34878D82A}">
                    <a16:rowId xmlns:a16="http://schemas.microsoft.com/office/drawing/2014/main" val="1144006992"/>
                  </a:ext>
                </a:extLst>
              </a:tr>
            </a:tbl>
          </a:graphicData>
        </a:graphic>
      </p:graphicFrame>
      <p:sp>
        <p:nvSpPr>
          <p:cNvPr id="4" name="Footer Placeholder 3">
            <a:extLst>
              <a:ext uri="{FF2B5EF4-FFF2-40B4-BE49-F238E27FC236}">
                <a16:creationId xmlns:a16="http://schemas.microsoft.com/office/drawing/2014/main" id="{1036B4DE-72E6-166D-F1D7-B2B0CB7E1004}"/>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108125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A592D42-D297-C9C8-840B-B414069C63C1}"/>
              </a:ext>
            </a:extLst>
          </p:cNvPr>
          <p:cNvSpPr>
            <a:spLocks noGrp="1"/>
          </p:cNvSpPr>
          <p:nvPr>
            <p:ph type="ftr" sz="quarter" idx="10"/>
          </p:nvPr>
        </p:nvSpPr>
        <p:spPr/>
        <p:txBody>
          <a:bodyPr/>
          <a:lstStyle/>
          <a:p>
            <a:r>
              <a:rPr lang="en-GB"/>
              <a:t>South Gloucestershire Council</a:t>
            </a:r>
            <a:endParaRPr lang="en-GB" dirty="0"/>
          </a:p>
        </p:txBody>
      </p:sp>
      <p:sp>
        <p:nvSpPr>
          <p:cNvPr id="5" name="Title 4">
            <a:extLst>
              <a:ext uri="{FF2B5EF4-FFF2-40B4-BE49-F238E27FC236}">
                <a16:creationId xmlns:a16="http://schemas.microsoft.com/office/drawing/2014/main" id="{FB309A1D-CB38-18F4-C612-BA84A70779B2}"/>
              </a:ext>
            </a:extLst>
          </p:cNvPr>
          <p:cNvSpPr>
            <a:spLocks noGrp="1"/>
          </p:cNvSpPr>
          <p:nvPr>
            <p:ph type="title"/>
          </p:nvPr>
        </p:nvSpPr>
        <p:spPr/>
        <p:txBody>
          <a:bodyPr/>
          <a:lstStyle/>
          <a:p>
            <a:r>
              <a:rPr lang="en-GB" dirty="0"/>
              <a:t>Feedback &amp; Questions	</a:t>
            </a:r>
          </a:p>
        </p:txBody>
      </p:sp>
    </p:spTree>
    <p:extLst>
      <p:ext uri="{BB962C8B-B14F-4D97-AF65-F5344CB8AC3E}">
        <p14:creationId xmlns:p14="http://schemas.microsoft.com/office/powerpoint/2010/main" val="28112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FA7FFB-CB17-46CD-9501-24F660B09ACB}"/>
              </a:ext>
            </a:extLst>
          </p:cNvPr>
          <p:cNvSpPr>
            <a:spLocks noGrp="1"/>
          </p:cNvSpPr>
          <p:nvPr>
            <p:ph type="ftr" sz="quarter" idx="10"/>
          </p:nvPr>
        </p:nvSpPr>
        <p:spPr/>
        <p:txBody>
          <a:bodyPr/>
          <a:lstStyle/>
          <a:p>
            <a:r>
              <a:rPr lang="en-GB"/>
              <a:t>South Gloucestershire Council</a:t>
            </a:r>
            <a:endParaRPr lang="en-GB" dirty="0"/>
          </a:p>
        </p:txBody>
      </p:sp>
      <p:sp>
        <p:nvSpPr>
          <p:cNvPr id="6" name="Text Placeholder 5">
            <a:extLst>
              <a:ext uri="{FF2B5EF4-FFF2-40B4-BE49-F238E27FC236}">
                <a16:creationId xmlns:a16="http://schemas.microsoft.com/office/drawing/2014/main" id="{FFDD4DB6-7567-4A6D-A2B1-F7CB7112ECDB}"/>
              </a:ext>
            </a:extLst>
          </p:cNvPr>
          <p:cNvSpPr>
            <a:spLocks noGrp="1"/>
          </p:cNvSpPr>
          <p:nvPr>
            <p:ph type="body" idx="1"/>
          </p:nvPr>
        </p:nvSpPr>
        <p:spPr/>
        <p:txBody>
          <a:bodyPr/>
          <a:lstStyle/>
          <a:p>
            <a:r>
              <a:rPr lang="en-GB" dirty="0"/>
              <a:t>Tom Lacey, Principal Project Manager</a:t>
            </a:r>
          </a:p>
        </p:txBody>
      </p:sp>
    </p:spTree>
    <p:extLst>
      <p:ext uri="{BB962C8B-B14F-4D97-AF65-F5344CB8AC3E}">
        <p14:creationId xmlns:p14="http://schemas.microsoft.com/office/powerpoint/2010/main" val="144927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263B-B5A5-C387-F045-E5528D0F5555}"/>
              </a:ext>
            </a:extLst>
          </p:cNvPr>
          <p:cNvSpPr>
            <a:spLocks noGrp="1"/>
          </p:cNvSpPr>
          <p:nvPr>
            <p:ph type="title"/>
          </p:nvPr>
        </p:nvSpPr>
        <p:spPr/>
        <p:txBody>
          <a:bodyPr/>
          <a:lstStyle/>
          <a:p>
            <a:r>
              <a:rPr lang="en-GB" dirty="0"/>
              <a:t>Briefing agenda</a:t>
            </a:r>
          </a:p>
        </p:txBody>
      </p:sp>
      <p:sp>
        <p:nvSpPr>
          <p:cNvPr id="3" name="Content Placeholder 2">
            <a:extLst>
              <a:ext uri="{FF2B5EF4-FFF2-40B4-BE49-F238E27FC236}">
                <a16:creationId xmlns:a16="http://schemas.microsoft.com/office/drawing/2014/main" id="{932E78B9-3B7E-1A44-E10C-7DE35B1CDECD}"/>
              </a:ext>
            </a:extLst>
          </p:cNvPr>
          <p:cNvSpPr>
            <a:spLocks noGrp="1"/>
          </p:cNvSpPr>
          <p:nvPr>
            <p:ph idx="1"/>
          </p:nvPr>
        </p:nvSpPr>
        <p:spPr/>
        <p:txBody>
          <a:bodyPr/>
          <a:lstStyle/>
          <a:p>
            <a:r>
              <a:rPr lang="en-GB" dirty="0"/>
              <a:t>Overall summary</a:t>
            </a:r>
          </a:p>
          <a:p>
            <a:r>
              <a:rPr lang="en-GB" dirty="0"/>
              <a:t>Upcoming Traffic Management impact – early October – mid-December</a:t>
            </a:r>
          </a:p>
          <a:p>
            <a:r>
              <a:rPr lang="en-GB" dirty="0"/>
              <a:t> Pedestrian diversion route </a:t>
            </a:r>
          </a:p>
          <a:p>
            <a:r>
              <a:rPr lang="en-GB" dirty="0"/>
              <a:t>Future programme of works – summary </a:t>
            </a:r>
          </a:p>
          <a:p>
            <a:r>
              <a:rPr lang="en-GB" dirty="0"/>
              <a:t>Feedback &amp; Questions </a:t>
            </a:r>
          </a:p>
        </p:txBody>
      </p:sp>
      <p:sp>
        <p:nvSpPr>
          <p:cNvPr id="4" name="Footer Placeholder 3">
            <a:extLst>
              <a:ext uri="{FF2B5EF4-FFF2-40B4-BE49-F238E27FC236}">
                <a16:creationId xmlns:a16="http://schemas.microsoft.com/office/drawing/2014/main" id="{FD85FC72-6CA8-C566-3815-3A442FA4E6F5}"/>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61896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9EB3-E541-44A9-BD55-F765B1A77414}"/>
              </a:ext>
            </a:extLst>
          </p:cNvPr>
          <p:cNvSpPr>
            <a:spLocks noGrp="1"/>
          </p:cNvSpPr>
          <p:nvPr>
            <p:ph type="title"/>
          </p:nvPr>
        </p:nvSpPr>
        <p:spPr/>
        <p:txBody>
          <a:bodyPr/>
          <a:lstStyle/>
          <a:p>
            <a:r>
              <a:rPr lang="en-GB" dirty="0"/>
              <a:t>Summary status</a:t>
            </a:r>
          </a:p>
        </p:txBody>
      </p:sp>
      <p:sp>
        <p:nvSpPr>
          <p:cNvPr id="3" name="Content Placeholder 2">
            <a:extLst>
              <a:ext uri="{FF2B5EF4-FFF2-40B4-BE49-F238E27FC236}">
                <a16:creationId xmlns:a16="http://schemas.microsoft.com/office/drawing/2014/main" id="{681260D4-5B9F-B9CF-36FF-684132908834}"/>
              </a:ext>
            </a:extLst>
          </p:cNvPr>
          <p:cNvSpPr>
            <a:spLocks noGrp="1"/>
          </p:cNvSpPr>
          <p:nvPr>
            <p:ph idx="1"/>
          </p:nvPr>
        </p:nvSpPr>
        <p:spPr/>
        <p:txBody>
          <a:bodyPr>
            <a:normAutofit/>
          </a:bodyPr>
          <a:lstStyle/>
          <a:p>
            <a:r>
              <a:rPr lang="en-GB" dirty="0"/>
              <a:t>Overall project is progressing to programme</a:t>
            </a:r>
          </a:p>
          <a:p>
            <a:r>
              <a:rPr lang="en-GB" dirty="0"/>
              <a:t>Two phases substantially completed with some snagging and remedials along with landscaping due to take place in future. </a:t>
            </a:r>
          </a:p>
          <a:p>
            <a:pPr lvl="1"/>
            <a:r>
              <a:rPr lang="en-GB" dirty="0"/>
              <a:t>Great Stoke Roundabout – approaching Baileys Court Roundabout </a:t>
            </a:r>
          </a:p>
          <a:p>
            <a:pPr lvl="1"/>
            <a:r>
              <a:rPr lang="en-GB" dirty="0"/>
              <a:t>Baileys Court Roundabout – Webbs Wood Roundabout. </a:t>
            </a:r>
          </a:p>
          <a:p>
            <a:r>
              <a:rPr lang="en-GB" dirty="0"/>
              <a:t>Ongoing works at Baileys Court &amp; Webbs Wood Roundabouts along with length between Webbs Wood – Savages Wood Roundabout. </a:t>
            </a:r>
          </a:p>
          <a:p>
            <a:r>
              <a:rPr lang="en-GB" dirty="0"/>
              <a:t>Overall through the duration of project till Winter 2026 there will be 3 phases of work ongoing with 4 phases in early 2026. </a:t>
            </a:r>
          </a:p>
          <a:p>
            <a:r>
              <a:rPr lang="en-GB" dirty="0"/>
              <a:t>Overall we recognise the traffic impact however appears to be general acceptance to the scheme. Aim to provide greater awareness of construction progress. </a:t>
            </a:r>
          </a:p>
        </p:txBody>
      </p:sp>
      <p:sp>
        <p:nvSpPr>
          <p:cNvPr id="4" name="Footer Placeholder 3">
            <a:extLst>
              <a:ext uri="{FF2B5EF4-FFF2-40B4-BE49-F238E27FC236}">
                <a16:creationId xmlns:a16="http://schemas.microsoft.com/office/drawing/2014/main" id="{85060C17-7373-DECC-8810-DECB18942345}"/>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205748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DFA78A0-5274-AFA9-4E78-62647C5CCC65}"/>
              </a:ext>
            </a:extLst>
          </p:cNvPr>
          <p:cNvSpPr>
            <a:spLocks noGrp="1"/>
          </p:cNvSpPr>
          <p:nvPr>
            <p:ph type="title"/>
          </p:nvPr>
        </p:nvSpPr>
        <p:spPr>
          <a:xfrm>
            <a:off x="838200" y="480176"/>
            <a:ext cx="9180000" cy="1325563"/>
          </a:xfrm>
        </p:spPr>
        <p:txBody>
          <a:bodyPr/>
          <a:lstStyle/>
          <a:p>
            <a:r>
              <a:rPr lang="en-GB" dirty="0"/>
              <a:t>Baileys Court &amp; Webbs Wood roundabouts progress</a:t>
            </a:r>
            <a:endParaRPr lang="en-US" dirty="0"/>
          </a:p>
        </p:txBody>
      </p:sp>
      <p:sp>
        <p:nvSpPr>
          <p:cNvPr id="4" name="Footer Placeholder 3">
            <a:extLst>
              <a:ext uri="{FF2B5EF4-FFF2-40B4-BE49-F238E27FC236}">
                <a16:creationId xmlns:a16="http://schemas.microsoft.com/office/drawing/2014/main" id="{23615FB1-FB81-F52D-1A7E-348BD6302E68}"/>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pic>
        <p:nvPicPr>
          <p:cNvPr id="7" name="Picture 6">
            <a:extLst>
              <a:ext uri="{FF2B5EF4-FFF2-40B4-BE49-F238E27FC236}">
                <a16:creationId xmlns:a16="http://schemas.microsoft.com/office/drawing/2014/main" id="{33872C2E-74C5-28E6-6785-15E05E66E5A4}"/>
              </a:ext>
            </a:extLst>
          </p:cNvPr>
          <p:cNvPicPr>
            <a:picLocks noChangeAspect="1"/>
          </p:cNvPicPr>
          <p:nvPr/>
        </p:nvPicPr>
        <p:blipFill>
          <a:blip r:embed="rId2"/>
          <a:stretch>
            <a:fillRect/>
          </a:stretch>
        </p:blipFill>
        <p:spPr>
          <a:xfrm>
            <a:off x="498913" y="1825625"/>
            <a:ext cx="5446537" cy="3618734"/>
          </a:xfrm>
          <a:prstGeom prst="rect">
            <a:avLst/>
          </a:prstGeom>
        </p:spPr>
      </p:pic>
      <p:pic>
        <p:nvPicPr>
          <p:cNvPr id="9" name="Picture 8">
            <a:extLst>
              <a:ext uri="{FF2B5EF4-FFF2-40B4-BE49-F238E27FC236}">
                <a16:creationId xmlns:a16="http://schemas.microsoft.com/office/drawing/2014/main" id="{5DF71D8E-DF69-28C3-6664-FA505023E0B2}"/>
              </a:ext>
            </a:extLst>
          </p:cNvPr>
          <p:cNvPicPr>
            <a:picLocks noChangeAspect="1"/>
          </p:cNvPicPr>
          <p:nvPr/>
        </p:nvPicPr>
        <p:blipFill>
          <a:blip r:embed="rId3"/>
          <a:stretch>
            <a:fillRect/>
          </a:stretch>
        </p:blipFill>
        <p:spPr>
          <a:xfrm>
            <a:off x="6283270" y="1769269"/>
            <a:ext cx="5409817" cy="3675090"/>
          </a:xfrm>
          <a:prstGeom prst="rect">
            <a:avLst/>
          </a:prstGeom>
        </p:spPr>
      </p:pic>
    </p:spTree>
    <p:extLst>
      <p:ext uri="{BB962C8B-B14F-4D97-AF65-F5344CB8AC3E}">
        <p14:creationId xmlns:p14="http://schemas.microsoft.com/office/powerpoint/2010/main" val="124207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18B0-0A22-BC9E-02F0-FAE90AF42F1A}"/>
              </a:ext>
            </a:extLst>
          </p:cNvPr>
          <p:cNvSpPr>
            <a:spLocks noGrp="1"/>
          </p:cNvSpPr>
          <p:nvPr>
            <p:ph type="title"/>
          </p:nvPr>
        </p:nvSpPr>
        <p:spPr/>
        <p:txBody>
          <a:bodyPr/>
          <a:lstStyle/>
          <a:p>
            <a:r>
              <a:rPr lang="en-GB" dirty="0"/>
              <a:t>Baileys Court – Webbs Wood roundabout: Completed</a:t>
            </a:r>
          </a:p>
        </p:txBody>
      </p:sp>
      <p:pic>
        <p:nvPicPr>
          <p:cNvPr id="6" name="Content Placeholder 5">
            <a:extLst>
              <a:ext uri="{FF2B5EF4-FFF2-40B4-BE49-F238E27FC236}">
                <a16:creationId xmlns:a16="http://schemas.microsoft.com/office/drawing/2014/main" id="{CAC144CD-FCDE-55F4-4D42-F73AE6473FD7}"/>
              </a:ext>
            </a:extLst>
          </p:cNvPr>
          <p:cNvPicPr>
            <a:picLocks noGrp="1" noChangeAspect="1"/>
          </p:cNvPicPr>
          <p:nvPr>
            <p:ph idx="1"/>
          </p:nvPr>
        </p:nvPicPr>
        <p:blipFill>
          <a:blip r:embed="rId2"/>
          <a:stretch>
            <a:fillRect/>
          </a:stretch>
        </p:blipFill>
        <p:spPr>
          <a:xfrm>
            <a:off x="2724154" y="1941889"/>
            <a:ext cx="5818781" cy="4351338"/>
          </a:xfrm>
          <a:prstGeom prst="rect">
            <a:avLst/>
          </a:prstGeom>
        </p:spPr>
      </p:pic>
      <p:sp>
        <p:nvSpPr>
          <p:cNvPr id="4" name="Footer Placeholder 3">
            <a:extLst>
              <a:ext uri="{FF2B5EF4-FFF2-40B4-BE49-F238E27FC236}">
                <a16:creationId xmlns:a16="http://schemas.microsoft.com/office/drawing/2014/main" id="{4E2E45F8-CEDC-5B3F-38C9-2582FAE1FC59}"/>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125588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985A-D351-B65D-A652-BB968068BCEC}"/>
              </a:ext>
            </a:extLst>
          </p:cNvPr>
          <p:cNvSpPr>
            <a:spLocks noGrp="1"/>
          </p:cNvSpPr>
          <p:nvPr>
            <p:ph type="title"/>
          </p:nvPr>
        </p:nvSpPr>
        <p:spPr/>
        <p:txBody>
          <a:bodyPr/>
          <a:lstStyle/>
          <a:p>
            <a:r>
              <a:rPr lang="en-GB" dirty="0"/>
              <a:t>Webbs Wood – Savages Wood roundabout progress</a:t>
            </a:r>
          </a:p>
        </p:txBody>
      </p:sp>
      <p:pic>
        <p:nvPicPr>
          <p:cNvPr id="6" name="Content Placeholder 5">
            <a:extLst>
              <a:ext uri="{FF2B5EF4-FFF2-40B4-BE49-F238E27FC236}">
                <a16:creationId xmlns:a16="http://schemas.microsoft.com/office/drawing/2014/main" id="{54155C81-6443-E808-1242-8A3468A97645}"/>
              </a:ext>
            </a:extLst>
          </p:cNvPr>
          <p:cNvPicPr>
            <a:picLocks noGrp="1" noChangeAspect="1"/>
          </p:cNvPicPr>
          <p:nvPr>
            <p:ph idx="1"/>
          </p:nvPr>
        </p:nvPicPr>
        <p:blipFill>
          <a:blip r:embed="rId2"/>
          <a:stretch>
            <a:fillRect/>
          </a:stretch>
        </p:blipFill>
        <p:spPr>
          <a:xfrm>
            <a:off x="1035835" y="2026486"/>
            <a:ext cx="3473103" cy="4242892"/>
          </a:xfrm>
          <a:prstGeom prst="rect">
            <a:avLst/>
          </a:prstGeom>
        </p:spPr>
      </p:pic>
      <p:sp>
        <p:nvSpPr>
          <p:cNvPr id="4" name="Footer Placeholder 3">
            <a:extLst>
              <a:ext uri="{FF2B5EF4-FFF2-40B4-BE49-F238E27FC236}">
                <a16:creationId xmlns:a16="http://schemas.microsoft.com/office/drawing/2014/main" id="{AC663090-151E-C2D1-E8E7-18863ACC48BF}"/>
              </a:ext>
            </a:extLst>
          </p:cNvPr>
          <p:cNvSpPr>
            <a:spLocks noGrp="1"/>
          </p:cNvSpPr>
          <p:nvPr>
            <p:ph type="ftr" sz="quarter" idx="10"/>
          </p:nvPr>
        </p:nvSpPr>
        <p:spPr/>
        <p:txBody>
          <a:bodyPr/>
          <a:lstStyle/>
          <a:p>
            <a:r>
              <a:rPr lang="en-GB"/>
              <a:t>South Gloucestershire Council</a:t>
            </a:r>
            <a:endParaRPr lang="en-GB" dirty="0"/>
          </a:p>
        </p:txBody>
      </p:sp>
      <p:pic>
        <p:nvPicPr>
          <p:cNvPr id="8" name="Picture 7">
            <a:extLst>
              <a:ext uri="{FF2B5EF4-FFF2-40B4-BE49-F238E27FC236}">
                <a16:creationId xmlns:a16="http://schemas.microsoft.com/office/drawing/2014/main" id="{490AEA54-E650-5544-756E-76B5DA4ABB7A}"/>
              </a:ext>
            </a:extLst>
          </p:cNvPr>
          <p:cNvPicPr>
            <a:picLocks noChangeAspect="1"/>
          </p:cNvPicPr>
          <p:nvPr/>
        </p:nvPicPr>
        <p:blipFill>
          <a:blip r:embed="rId3"/>
          <a:stretch>
            <a:fillRect/>
          </a:stretch>
        </p:blipFill>
        <p:spPr>
          <a:xfrm>
            <a:off x="5891560" y="2048083"/>
            <a:ext cx="3583008" cy="4381295"/>
          </a:xfrm>
          <a:prstGeom prst="rect">
            <a:avLst/>
          </a:prstGeom>
        </p:spPr>
      </p:pic>
    </p:spTree>
    <p:extLst>
      <p:ext uri="{BB962C8B-B14F-4D97-AF65-F5344CB8AC3E}">
        <p14:creationId xmlns:p14="http://schemas.microsoft.com/office/powerpoint/2010/main" val="301673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C101C8F-C0E5-7236-5CD3-87744BCDB4E6}"/>
              </a:ext>
            </a:extLst>
          </p:cNvPr>
          <p:cNvSpPr>
            <a:spLocks noGrp="1"/>
          </p:cNvSpPr>
          <p:nvPr>
            <p:ph type="ftr" sz="quarter" idx="10"/>
          </p:nvPr>
        </p:nvSpPr>
        <p:spPr/>
        <p:txBody>
          <a:bodyPr/>
          <a:lstStyle/>
          <a:p>
            <a:r>
              <a:rPr lang="en-GB"/>
              <a:t>South Gloucestershire Council</a:t>
            </a:r>
            <a:endParaRPr lang="en-GB" dirty="0"/>
          </a:p>
        </p:txBody>
      </p:sp>
      <p:sp>
        <p:nvSpPr>
          <p:cNvPr id="6" name="Title 5">
            <a:extLst>
              <a:ext uri="{FF2B5EF4-FFF2-40B4-BE49-F238E27FC236}">
                <a16:creationId xmlns:a16="http://schemas.microsoft.com/office/drawing/2014/main" id="{5B5CBD92-31D7-8E3E-5481-0E6D49CD0449}"/>
              </a:ext>
            </a:extLst>
          </p:cNvPr>
          <p:cNvSpPr>
            <a:spLocks noGrp="1"/>
          </p:cNvSpPr>
          <p:nvPr>
            <p:ph type="title"/>
          </p:nvPr>
        </p:nvSpPr>
        <p:spPr/>
        <p:txBody>
          <a:bodyPr/>
          <a:lstStyle/>
          <a:p>
            <a:r>
              <a:rPr lang="en-GB" dirty="0"/>
              <a:t>Upcoming Traffic Management</a:t>
            </a:r>
          </a:p>
        </p:txBody>
      </p:sp>
    </p:spTree>
    <p:extLst>
      <p:ext uri="{BB962C8B-B14F-4D97-AF65-F5344CB8AC3E}">
        <p14:creationId xmlns:p14="http://schemas.microsoft.com/office/powerpoint/2010/main" val="354709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ED66-EFD0-ACF7-5FC7-536CBED9A1FB}"/>
              </a:ext>
            </a:extLst>
          </p:cNvPr>
          <p:cNvSpPr>
            <a:spLocks noGrp="1"/>
          </p:cNvSpPr>
          <p:nvPr>
            <p:ph type="title"/>
          </p:nvPr>
        </p:nvSpPr>
        <p:spPr/>
        <p:txBody>
          <a:bodyPr/>
          <a:lstStyle/>
          <a:p>
            <a:r>
              <a:rPr lang="en-GB" dirty="0"/>
              <a:t>Traffic Management - October</a:t>
            </a:r>
          </a:p>
        </p:txBody>
      </p:sp>
      <p:graphicFrame>
        <p:nvGraphicFramePr>
          <p:cNvPr id="5" name="Content Placeholder 4">
            <a:extLst>
              <a:ext uri="{FF2B5EF4-FFF2-40B4-BE49-F238E27FC236}">
                <a16:creationId xmlns:a16="http://schemas.microsoft.com/office/drawing/2014/main" id="{2FE3E612-4D11-FD3C-D12F-1FE9C668674E}"/>
              </a:ext>
            </a:extLst>
          </p:cNvPr>
          <p:cNvGraphicFramePr>
            <a:graphicFrameLocks noGrp="1"/>
          </p:cNvGraphicFramePr>
          <p:nvPr>
            <p:ph idx="1"/>
            <p:extLst>
              <p:ext uri="{D42A27DB-BD31-4B8C-83A1-F6EECF244321}">
                <p14:modId xmlns:p14="http://schemas.microsoft.com/office/powerpoint/2010/main" val="2516884853"/>
              </p:ext>
            </p:extLst>
          </p:nvPr>
        </p:nvGraphicFramePr>
        <p:xfrm>
          <a:off x="838200" y="1825625"/>
          <a:ext cx="10515597" cy="32969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242604367"/>
                    </a:ext>
                  </a:extLst>
                </a:gridCol>
                <a:gridCol w="3505199">
                  <a:extLst>
                    <a:ext uri="{9D8B030D-6E8A-4147-A177-3AD203B41FA5}">
                      <a16:colId xmlns:a16="http://schemas.microsoft.com/office/drawing/2014/main" val="1049362613"/>
                    </a:ext>
                  </a:extLst>
                </a:gridCol>
                <a:gridCol w="3505199">
                  <a:extLst>
                    <a:ext uri="{9D8B030D-6E8A-4147-A177-3AD203B41FA5}">
                      <a16:colId xmlns:a16="http://schemas.microsoft.com/office/drawing/2014/main" val="4209856572"/>
                    </a:ext>
                  </a:extLst>
                </a:gridCol>
              </a:tblGrid>
              <a:tr h="370840">
                <a:tc>
                  <a:txBody>
                    <a:bodyPr/>
                    <a:lstStyle/>
                    <a:p>
                      <a:r>
                        <a:rPr lang="en-GB" dirty="0"/>
                        <a:t>Dates</a:t>
                      </a:r>
                    </a:p>
                  </a:txBody>
                  <a:tcPr/>
                </a:tc>
                <a:tc>
                  <a:txBody>
                    <a:bodyPr/>
                    <a:lstStyle/>
                    <a:p>
                      <a:r>
                        <a:rPr lang="en-GB" dirty="0"/>
                        <a:t>Works</a:t>
                      </a:r>
                    </a:p>
                  </a:txBody>
                  <a:tcPr/>
                </a:tc>
                <a:tc>
                  <a:txBody>
                    <a:bodyPr/>
                    <a:lstStyle/>
                    <a:p>
                      <a:r>
                        <a:rPr lang="en-GB" dirty="0"/>
                        <a:t>Impact</a:t>
                      </a:r>
                    </a:p>
                  </a:txBody>
                  <a:tcPr/>
                </a:tc>
                <a:extLst>
                  <a:ext uri="{0D108BD9-81ED-4DB2-BD59-A6C34878D82A}">
                    <a16:rowId xmlns:a16="http://schemas.microsoft.com/office/drawing/2014/main" val="542735973"/>
                  </a:ext>
                </a:extLst>
              </a:tr>
              <a:tr h="370840">
                <a:tc>
                  <a:txBody>
                    <a:bodyPr/>
                    <a:lstStyle/>
                    <a:p>
                      <a:r>
                        <a:rPr lang="en-GB" dirty="0"/>
                        <a:t>6 – 19 October</a:t>
                      </a:r>
                    </a:p>
                  </a:txBody>
                  <a:tcPr/>
                </a:tc>
                <a:tc>
                  <a:txBody>
                    <a:bodyPr/>
                    <a:lstStyle/>
                    <a:p>
                      <a:r>
                        <a:rPr lang="en-GB" sz="1800" b="0" i="0" kern="1200" dirty="0">
                          <a:solidFill>
                            <a:schemeClr val="dk1"/>
                          </a:solidFill>
                          <a:effectLst/>
                          <a:latin typeface="+mn-lt"/>
                          <a:ea typeface="+mn-ea"/>
                          <a:cs typeface="+mn-cs"/>
                        </a:rPr>
                        <a:t>Temporary traffic lights, moving along Bradley Stoke Way in phases (8pm to 6am), between Savages Wood Roundabout and Great Meadow Roundabout. </a:t>
                      </a:r>
                      <a:endParaRPr lang="en-GB" dirty="0"/>
                    </a:p>
                  </a:txBody>
                  <a:tcPr/>
                </a:tc>
                <a:tc>
                  <a:txBody>
                    <a:bodyPr/>
                    <a:lstStyle/>
                    <a:p>
                      <a:r>
                        <a:rPr lang="en-GB" sz="1800" b="0" i="0" kern="1200" dirty="0">
                          <a:solidFill>
                            <a:schemeClr val="dk1"/>
                          </a:solidFill>
                          <a:effectLst/>
                          <a:latin typeface="+mn-lt"/>
                          <a:ea typeface="+mn-ea"/>
                          <a:cs typeface="+mn-cs"/>
                        </a:rPr>
                        <a:t>Possible delays for road users.</a:t>
                      </a:r>
                      <a:endParaRPr lang="en-GB" dirty="0"/>
                    </a:p>
                  </a:txBody>
                  <a:tcPr/>
                </a:tc>
                <a:extLst>
                  <a:ext uri="{0D108BD9-81ED-4DB2-BD59-A6C34878D82A}">
                    <a16:rowId xmlns:a16="http://schemas.microsoft.com/office/drawing/2014/main" val="3873317230"/>
                  </a:ext>
                </a:extLst>
              </a:tr>
              <a:tr h="370840">
                <a:tc>
                  <a:txBody>
                    <a:bodyPr/>
                    <a:lstStyle/>
                    <a:p>
                      <a:r>
                        <a:rPr lang="en-GB" dirty="0"/>
                        <a:t>20 October – 2 November</a:t>
                      </a:r>
                    </a:p>
                  </a:txBody>
                  <a:tcPr/>
                </a:tc>
                <a:tc>
                  <a:txBody>
                    <a:bodyPr/>
                    <a:lstStyle/>
                    <a:p>
                      <a:r>
                        <a:rPr lang="en-GB" sz="1800" b="0" i="0" kern="1200" dirty="0">
                          <a:solidFill>
                            <a:schemeClr val="dk1"/>
                          </a:solidFill>
                          <a:effectLst/>
                          <a:latin typeface="+mn-lt"/>
                          <a:ea typeface="+mn-ea"/>
                          <a:cs typeface="+mn-cs"/>
                        </a:rPr>
                        <a:t>Overnight closures (8pm to 6am) along the length of Bradley Stoke Way, between Savages Wood Roundabout and Baileys Court Road. </a:t>
                      </a:r>
                      <a:endParaRPr lang="en-GB" dirty="0"/>
                    </a:p>
                  </a:txBody>
                  <a:tcPr/>
                </a:tc>
                <a:tc>
                  <a:txBody>
                    <a:bodyPr/>
                    <a:lstStyle/>
                    <a:p>
                      <a:r>
                        <a:rPr lang="en-GB" sz="1800" b="0" i="0" kern="1200" dirty="0">
                          <a:solidFill>
                            <a:schemeClr val="dk1"/>
                          </a:solidFill>
                          <a:effectLst/>
                          <a:latin typeface="+mn-lt"/>
                          <a:ea typeface="+mn-ea"/>
                          <a:cs typeface="+mn-cs"/>
                        </a:rPr>
                        <a:t>Diversion routes in place overnight. No impact on road users during daytime hours. </a:t>
                      </a:r>
                      <a:endParaRPr lang="en-GB" dirty="0"/>
                    </a:p>
                  </a:txBody>
                  <a:tcPr/>
                </a:tc>
                <a:extLst>
                  <a:ext uri="{0D108BD9-81ED-4DB2-BD59-A6C34878D82A}">
                    <a16:rowId xmlns:a16="http://schemas.microsoft.com/office/drawing/2014/main" val="1533039260"/>
                  </a:ext>
                </a:extLst>
              </a:tr>
            </a:tbl>
          </a:graphicData>
        </a:graphic>
      </p:graphicFrame>
      <p:sp>
        <p:nvSpPr>
          <p:cNvPr id="4" name="Footer Placeholder 3">
            <a:extLst>
              <a:ext uri="{FF2B5EF4-FFF2-40B4-BE49-F238E27FC236}">
                <a16:creationId xmlns:a16="http://schemas.microsoft.com/office/drawing/2014/main" id="{132259DA-3217-8241-303C-BDD4421A831D}"/>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313924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168D-6422-B086-F381-F4177153E6D1}"/>
              </a:ext>
            </a:extLst>
          </p:cNvPr>
          <p:cNvSpPr>
            <a:spLocks noGrp="1"/>
          </p:cNvSpPr>
          <p:nvPr>
            <p:ph type="title"/>
          </p:nvPr>
        </p:nvSpPr>
        <p:spPr/>
        <p:txBody>
          <a:bodyPr/>
          <a:lstStyle/>
          <a:p>
            <a:r>
              <a:rPr lang="en-GB" dirty="0"/>
              <a:t>Traffic Management – November - December</a:t>
            </a:r>
          </a:p>
        </p:txBody>
      </p:sp>
      <p:graphicFrame>
        <p:nvGraphicFramePr>
          <p:cNvPr id="5" name="Content Placeholder 4">
            <a:extLst>
              <a:ext uri="{FF2B5EF4-FFF2-40B4-BE49-F238E27FC236}">
                <a16:creationId xmlns:a16="http://schemas.microsoft.com/office/drawing/2014/main" id="{05FB7FF2-EA93-4DB5-11E7-1F8AE97032CE}"/>
              </a:ext>
            </a:extLst>
          </p:cNvPr>
          <p:cNvGraphicFramePr>
            <a:graphicFrameLocks noGrp="1"/>
          </p:cNvGraphicFramePr>
          <p:nvPr>
            <p:ph idx="1"/>
            <p:extLst>
              <p:ext uri="{D42A27DB-BD31-4B8C-83A1-F6EECF244321}">
                <p14:modId xmlns:p14="http://schemas.microsoft.com/office/powerpoint/2010/main" val="891634789"/>
              </p:ext>
            </p:extLst>
          </p:nvPr>
        </p:nvGraphicFramePr>
        <p:xfrm>
          <a:off x="838200" y="1475429"/>
          <a:ext cx="10144328" cy="5029200"/>
        </p:xfrm>
        <a:graphic>
          <a:graphicData uri="http://schemas.openxmlformats.org/drawingml/2006/table">
            <a:tbl>
              <a:tblPr firstRow="1" bandRow="1">
                <a:tableStyleId>{5C22544A-7EE6-4342-B048-85BDC9FD1C3A}</a:tableStyleId>
              </a:tblPr>
              <a:tblGrid>
                <a:gridCol w="2128651">
                  <a:extLst>
                    <a:ext uri="{9D8B030D-6E8A-4147-A177-3AD203B41FA5}">
                      <a16:colId xmlns:a16="http://schemas.microsoft.com/office/drawing/2014/main" val="1556317647"/>
                    </a:ext>
                  </a:extLst>
                </a:gridCol>
                <a:gridCol w="4634234">
                  <a:extLst>
                    <a:ext uri="{9D8B030D-6E8A-4147-A177-3AD203B41FA5}">
                      <a16:colId xmlns:a16="http://schemas.microsoft.com/office/drawing/2014/main" val="1784081388"/>
                    </a:ext>
                  </a:extLst>
                </a:gridCol>
                <a:gridCol w="3381443">
                  <a:extLst>
                    <a:ext uri="{9D8B030D-6E8A-4147-A177-3AD203B41FA5}">
                      <a16:colId xmlns:a16="http://schemas.microsoft.com/office/drawing/2014/main" val="4067548808"/>
                    </a:ext>
                  </a:extLst>
                </a:gridCol>
              </a:tblGrid>
              <a:tr h="348977">
                <a:tc>
                  <a:txBody>
                    <a:bodyPr/>
                    <a:lstStyle/>
                    <a:p>
                      <a:r>
                        <a:rPr lang="en-GB" dirty="0"/>
                        <a:t>Dates</a:t>
                      </a:r>
                    </a:p>
                  </a:txBody>
                  <a:tcPr/>
                </a:tc>
                <a:tc>
                  <a:txBody>
                    <a:bodyPr/>
                    <a:lstStyle/>
                    <a:p>
                      <a:r>
                        <a:rPr lang="en-GB" dirty="0"/>
                        <a:t>Works</a:t>
                      </a:r>
                    </a:p>
                  </a:txBody>
                  <a:tcPr/>
                </a:tc>
                <a:tc>
                  <a:txBody>
                    <a:bodyPr/>
                    <a:lstStyle/>
                    <a:p>
                      <a:r>
                        <a:rPr lang="en-GB" dirty="0"/>
                        <a:t>Impact</a:t>
                      </a:r>
                    </a:p>
                  </a:txBody>
                  <a:tcPr/>
                </a:tc>
                <a:extLst>
                  <a:ext uri="{0D108BD9-81ED-4DB2-BD59-A6C34878D82A}">
                    <a16:rowId xmlns:a16="http://schemas.microsoft.com/office/drawing/2014/main" val="2896799923"/>
                  </a:ext>
                </a:extLst>
              </a:tr>
              <a:tr h="1517806">
                <a:tc>
                  <a:txBody>
                    <a:bodyPr/>
                    <a:lstStyle/>
                    <a:p>
                      <a:r>
                        <a:rPr lang="en-GB" sz="1600" dirty="0"/>
                        <a:t>3 – 16 November</a:t>
                      </a:r>
                    </a:p>
                  </a:txBody>
                  <a:tcPr/>
                </a:tc>
                <a:tc>
                  <a:txBody>
                    <a:bodyPr/>
                    <a:lstStyle/>
                    <a:p>
                      <a:r>
                        <a:rPr lang="en-GB" sz="1600" b="0" i="0" kern="1200" dirty="0">
                          <a:solidFill>
                            <a:schemeClr val="dk1"/>
                          </a:solidFill>
                          <a:effectLst/>
                          <a:latin typeface="+mn-lt"/>
                          <a:ea typeface="+mn-ea"/>
                          <a:cs typeface="+mn-cs"/>
                        </a:rPr>
                        <a:t>Overnight resurfacing (8pm to 6am) of Bradley Stoke Way, between Savages Wood Roundabout and Webbs Wood Roundabout. </a:t>
                      </a:r>
                      <a:endParaRPr lang="en-GB" sz="1600" dirty="0"/>
                    </a:p>
                  </a:txBody>
                  <a:tcPr/>
                </a:tc>
                <a:tc>
                  <a:txBody>
                    <a:bodyPr/>
                    <a:lstStyle/>
                    <a:p>
                      <a:r>
                        <a:rPr lang="en-GB" sz="1600" b="0" i="0" kern="1200" dirty="0">
                          <a:solidFill>
                            <a:schemeClr val="dk1"/>
                          </a:solidFill>
                          <a:effectLst/>
                          <a:latin typeface="+mn-lt"/>
                          <a:ea typeface="+mn-ea"/>
                          <a:cs typeface="+mn-cs"/>
                        </a:rPr>
                        <a:t>Full overnight road closure with no access to vehicles (road open as normal during the day). Diversion routes will be in place. Work will include weekends, with significant noise and vibrations expected. </a:t>
                      </a:r>
                      <a:endParaRPr lang="en-GB" sz="1600" dirty="0"/>
                    </a:p>
                  </a:txBody>
                  <a:tcPr/>
                </a:tc>
                <a:extLst>
                  <a:ext uri="{0D108BD9-81ED-4DB2-BD59-A6C34878D82A}">
                    <a16:rowId xmlns:a16="http://schemas.microsoft.com/office/drawing/2014/main" val="1911949090"/>
                  </a:ext>
                </a:extLst>
              </a:tr>
              <a:tr h="1517806">
                <a:tc>
                  <a:txBody>
                    <a:bodyPr/>
                    <a:lstStyle/>
                    <a:p>
                      <a:r>
                        <a:rPr lang="en-GB" sz="1600" dirty="0"/>
                        <a:t>17 – 30 November</a:t>
                      </a:r>
                    </a:p>
                  </a:txBody>
                  <a:tcPr/>
                </a:tc>
                <a:tc>
                  <a:txBody>
                    <a:bodyPr/>
                    <a:lstStyle/>
                    <a:p>
                      <a:r>
                        <a:rPr lang="en-GB" sz="1600" b="0" i="0" kern="1200" dirty="0">
                          <a:solidFill>
                            <a:schemeClr val="dk1"/>
                          </a:solidFill>
                          <a:effectLst/>
                          <a:latin typeface="+mn-lt"/>
                          <a:ea typeface="+mn-ea"/>
                          <a:cs typeface="+mn-cs"/>
                        </a:rPr>
                        <a:t>Overnight resurfacing (8pm to 6am) on Webbs Wood Roundabout. </a:t>
                      </a:r>
                      <a:endParaRPr lang="en-GB" sz="1600" dirty="0"/>
                    </a:p>
                  </a:txBody>
                  <a:tcPr/>
                </a:tc>
                <a:tc>
                  <a:txBody>
                    <a:bodyPr/>
                    <a:lstStyle/>
                    <a:p>
                      <a:r>
                        <a:rPr lang="en-GB" sz="1600" b="0" i="0" kern="1200" dirty="0">
                          <a:solidFill>
                            <a:schemeClr val="dk1"/>
                          </a:solidFill>
                          <a:effectLst/>
                          <a:latin typeface="+mn-lt"/>
                          <a:ea typeface="+mn-ea"/>
                          <a:cs typeface="+mn-cs"/>
                        </a:rPr>
                        <a:t>Full overnight road closure with no access to vehicles (road open as normal during the day). Diversion routes will be in place. Work will include weekends, with significant noise and vibrations expected. </a:t>
                      </a:r>
                      <a:endParaRPr lang="en-GB" sz="1600" dirty="0"/>
                    </a:p>
                  </a:txBody>
                  <a:tcPr/>
                </a:tc>
                <a:extLst>
                  <a:ext uri="{0D108BD9-81ED-4DB2-BD59-A6C34878D82A}">
                    <a16:rowId xmlns:a16="http://schemas.microsoft.com/office/drawing/2014/main" val="3509026070"/>
                  </a:ext>
                </a:extLst>
              </a:tr>
              <a:tr h="1517806">
                <a:tc>
                  <a:txBody>
                    <a:bodyPr/>
                    <a:lstStyle/>
                    <a:p>
                      <a:r>
                        <a:rPr lang="en-GB" sz="1600" dirty="0"/>
                        <a:t>1 – 14 December </a:t>
                      </a:r>
                    </a:p>
                  </a:txBody>
                  <a:tcPr/>
                </a:tc>
                <a:tc>
                  <a:txBody>
                    <a:bodyPr/>
                    <a:lstStyle/>
                    <a:p>
                      <a:r>
                        <a:rPr lang="en-GB" sz="1600" b="0" i="0" kern="1200" dirty="0">
                          <a:solidFill>
                            <a:schemeClr val="dk1"/>
                          </a:solidFill>
                          <a:effectLst/>
                          <a:latin typeface="+mn-lt"/>
                          <a:ea typeface="+mn-ea"/>
                          <a:cs typeface="+mn-cs"/>
                        </a:rPr>
                        <a:t>Overnight resurfacing (8pm to 6am) on Great Meadow Roundabout. </a:t>
                      </a:r>
                      <a:endParaRPr lang="en-GB" sz="1600" dirty="0"/>
                    </a:p>
                  </a:txBody>
                  <a:tcPr/>
                </a:tc>
                <a:tc>
                  <a:txBody>
                    <a:bodyPr/>
                    <a:lstStyle/>
                    <a:p>
                      <a:r>
                        <a:rPr lang="en-GB" sz="1600" b="0" i="0" kern="1200" dirty="0">
                          <a:solidFill>
                            <a:schemeClr val="dk1"/>
                          </a:solidFill>
                          <a:effectLst/>
                          <a:latin typeface="+mn-lt"/>
                          <a:ea typeface="+mn-ea"/>
                          <a:cs typeface="+mn-cs"/>
                        </a:rPr>
                        <a:t>Full overnight road closure with no access to vehicles (road open as normal during the day). Diversion routes will be in place. Work will include weekends, with significant noise and vibrations expected. </a:t>
                      </a:r>
                      <a:endParaRPr lang="en-GB" sz="1600" dirty="0"/>
                    </a:p>
                  </a:txBody>
                  <a:tcPr/>
                </a:tc>
                <a:extLst>
                  <a:ext uri="{0D108BD9-81ED-4DB2-BD59-A6C34878D82A}">
                    <a16:rowId xmlns:a16="http://schemas.microsoft.com/office/drawing/2014/main" val="2929754110"/>
                  </a:ext>
                </a:extLst>
              </a:tr>
            </a:tbl>
          </a:graphicData>
        </a:graphic>
      </p:graphicFrame>
      <p:sp>
        <p:nvSpPr>
          <p:cNvPr id="4" name="Footer Placeholder 3">
            <a:extLst>
              <a:ext uri="{FF2B5EF4-FFF2-40B4-BE49-F238E27FC236}">
                <a16:creationId xmlns:a16="http://schemas.microsoft.com/office/drawing/2014/main" id="{49BF2A85-1749-C84C-6957-2FD3295CEEA1}"/>
              </a:ext>
            </a:extLst>
          </p:cNvPr>
          <p:cNvSpPr>
            <a:spLocks noGrp="1"/>
          </p:cNvSpPr>
          <p:nvPr>
            <p:ph type="ftr" sz="quarter" idx="10"/>
          </p:nvPr>
        </p:nvSpPr>
        <p:spPr/>
        <p:txBody>
          <a:bodyPr/>
          <a:lstStyle/>
          <a:p>
            <a:r>
              <a:rPr lang="en-GB"/>
              <a:t>South Gloucestershire Council</a:t>
            </a:r>
            <a:endParaRPr lang="en-GB" dirty="0"/>
          </a:p>
        </p:txBody>
      </p:sp>
    </p:spTree>
    <p:extLst>
      <p:ext uri="{BB962C8B-B14F-4D97-AF65-F5344CB8AC3E}">
        <p14:creationId xmlns:p14="http://schemas.microsoft.com/office/powerpoint/2010/main" val="336967347"/>
      </p:ext>
    </p:extLst>
  </p:cSld>
  <p:clrMapOvr>
    <a:masterClrMapping/>
  </p:clrMapOvr>
</p:sld>
</file>

<file path=ppt/theme/theme1.xml><?xml version="1.0" encoding="utf-8"?>
<a:theme xmlns:a="http://schemas.openxmlformats.org/drawingml/2006/main" name="SGC whit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otx" id="{2B49972A-241D-47D8-8580-F7045371E0A6}" vid="{49290C1F-DB27-4672-884B-1F5005F3E2A4}"/>
    </a:ext>
  </a:extLst>
</a:theme>
</file>

<file path=ppt/theme/theme2.xml><?xml version="1.0" encoding="utf-8"?>
<a:theme xmlns:a="http://schemas.openxmlformats.org/drawingml/2006/main" name="SGC blu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otx" id="{2B49972A-241D-47D8-8580-F7045371E0A6}" vid="{3F1DFE46-932D-4DA4-939A-3C096DA9F6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9BFC50C1C73443A9CE5ECF58ABBCFE" ma:contentTypeVersion="5" ma:contentTypeDescription="Create a new document." ma:contentTypeScope="" ma:versionID="a75cc5a7482a6443fae28255cb612cfc">
  <xsd:schema xmlns:xsd="http://www.w3.org/2001/XMLSchema" xmlns:xs="http://www.w3.org/2001/XMLSchema" xmlns:p="http://schemas.microsoft.com/office/2006/metadata/properties" xmlns:ns2="0a8f287a-3a06-4a7b-90dc-5b92dd428090" xmlns:ns3="dfe5ecfb-ff68-4a18-be62-8fa4bfaf3eca" targetNamespace="http://schemas.microsoft.com/office/2006/metadata/properties" ma:root="true" ma:fieldsID="1c1110c921acf42b1ade9162ac58795e" ns2:_="" ns3:_="">
    <xsd:import namespace="0a8f287a-3a06-4a7b-90dc-5b92dd428090"/>
    <xsd:import namespace="dfe5ecfb-ff68-4a18-be62-8fa4bfaf3e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f287a-3a06-4a7b-90dc-5b92dd4280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e5ecfb-ff68-4a18-be62-8fa4bfaf3e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F15D7A-8728-4FCE-BB19-B0E9531EAA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f287a-3a06-4a7b-90dc-5b92dd428090"/>
    <ds:schemaRef ds:uri="dfe5ecfb-ff68-4a18-be62-8fa4bfaf3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5C020D-5019-4FC0-B2C3-6402C33D76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B50172-381B-48EB-8664-7F940D7F9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2819</TotalTime>
  <Words>572</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SGC white</vt:lpstr>
      <vt:lpstr>SGC blue</vt:lpstr>
      <vt:lpstr>Bradley Stoke Way Multimodal Corridor</vt:lpstr>
      <vt:lpstr>Briefing agenda</vt:lpstr>
      <vt:lpstr>Summary status</vt:lpstr>
      <vt:lpstr>Baileys Court &amp; Webbs Wood roundabouts progress</vt:lpstr>
      <vt:lpstr>Baileys Court – Webbs Wood roundabout: Completed</vt:lpstr>
      <vt:lpstr>Webbs Wood – Savages Wood roundabout progress</vt:lpstr>
      <vt:lpstr>Upcoming Traffic Management</vt:lpstr>
      <vt:lpstr>Traffic Management - October</vt:lpstr>
      <vt:lpstr>Traffic Management – November - December</vt:lpstr>
      <vt:lpstr>Future programme of works</vt:lpstr>
      <vt:lpstr>Future programme of works - summary</vt:lpstr>
      <vt:lpstr>Future programme of works - phases</vt:lpstr>
      <vt:lpstr>Feedback &amp; Questions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A432 Multimodal Corridor</dc:title>
  <dc:creator>Andrew Dimarco</dc:creator>
  <cp:lastModifiedBy>Tom Lacey</cp:lastModifiedBy>
  <cp:revision>38</cp:revision>
  <dcterms:created xsi:type="dcterms:W3CDTF">2023-07-12T12:45:11Z</dcterms:created>
  <dcterms:modified xsi:type="dcterms:W3CDTF">2025-09-30T10:42:41Z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0x010100699BFC50C1C73443A9CE5ECF58ABBCFE</vt:lpwstr>
  </property>
</Properties>
</file>